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60" r:id="rId18"/>
    <p:sldId id="285" r:id="rId19"/>
    <p:sldId id="289" r:id="rId20"/>
    <p:sldId id="287" r:id="rId21"/>
    <p:sldId id="267" r:id="rId22"/>
    <p:sldId id="275" r:id="rId2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1D1D"/>
    <a:srgbClr val="E85325"/>
    <a:srgbClr val="2F55A1"/>
    <a:srgbClr val="7DC93E"/>
    <a:srgbClr val="FF8C00"/>
    <a:srgbClr val="A80303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E57BAE-6486-CE0F-3D6B-FB081B0F0F5E}" v="64" dt="2025-06-27T07:00:23.006"/>
    <p1510:client id="{EA6D283F-FA9D-F4DA-A01F-7147147D0881}" v="2" dt="2025-06-25T07:56:37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82CC1C-2EFA-41CD-8EE1-D64C4317C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3A9A9-5F67-4774-9AE0-18456713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A956093-EDCF-4DD8-9AE7-E9C61FFE6CA3}" type="datetime1">
              <a:rPr lang="en-GB" smtClean="0"/>
              <a:t>27/06/2025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2A631-0269-4E45-A3DF-4FA7D06E9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69B2A7-A232-444D-B3CD-C3D1E5A8E2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F9F022-6C35-409F-B2A6-FFC7C9918F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4997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8B472-568D-400E-87C6-085D0E89D1DB}" type="datetime1">
              <a:rPr lang="en-GB" noProof="0" smtClean="0"/>
              <a:pPr/>
              <a:t>27/06/2025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650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17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7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82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88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21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726E9C68-1964-4A8A-9427-98F10662CAE8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046A679D-7D96-4BF4-98D0-1033E9142F9A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496CE679-96C2-428D-9AAE-1AD24CC6A009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EA09586C-5A81-443E-A8F0-7DBA8A56A402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640C98F9-CB0E-4FA9-9591-FB0CE9CF7143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DEF7267A-46F7-4D2F-B4E6-AE992D5484B8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016F812-AB39-4F48-B1E8-95605A3EF510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82570B71-EA3C-4900-991E-6BBB6BBDE064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DADE8980-1565-4B47-9723-42A8A150F178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975CEC1F-EF25-4059-ABBA-8FEB7C2BFD5C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0FAF51C5-1188-4161-A3AE-51B85A4E9234}" type="datetime1">
              <a:rPr lang="en-GB" noProof="0" smtClean="0"/>
              <a:t>27/06/2025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 rtl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18" Type="http://schemas.microsoft.com/office/2007/relationships/hdphoto" Target="../media/hdphoto10.wdp"/><Relationship Id="rId3" Type="http://schemas.microsoft.com/office/2007/relationships/hdphoto" Target="../media/hdphoto3.wdp"/><Relationship Id="rId21" Type="http://schemas.openxmlformats.org/officeDocument/2006/relationships/image" Target="../media/image4.png"/><Relationship Id="rId7" Type="http://schemas.microsoft.com/office/2007/relationships/hdphoto" Target="../media/hdphoto5.wdp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" Type="http://schemas.openxmlformats.org/officeDocument/2006/relationships/image" Target="../media/image5.png"/><Relationship Id="rId16" Type="http://schemas.microsoft.com/office/2007/relationships/hdphoto" Target="../media/hdphoto9.wdp"/><Relationship Id="rId20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openxmlformats.org/officeDocument/2006/relationships/image" Target="../media/image12.png"/><Relationship Id="rId23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microsoft.com/office/2007/relationships/hdphoto" Target="../media/hdphoto6.wdp"/><Relationship Id="rId14" Type="http://schemas.microsoft.com/office/2007/relationships/hdphoto" Target="../media/hdphoto8.wdp"/><Relationship Id="rId22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microsoft.com/office/2007/relationships/hdphoto" Target="../media/hdphoto12.wdp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4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1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EDEA56-F1B1-CBD9-D29F-8ABF151171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UTXO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A6B2-2025-A6FF-5E22-444BC35F3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Agentic AI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47CF-6ECA-149A-0C97-A937D478D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352" y="1917232"/>
            <a:ext cx="9806076" cy="40660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>
                <a:ea typeface="+mn-lt"/>
                <a:cs typeface="+mn-lt"/>
              </a:rPr>
              <a:t>To address the challenges of token splitting and transfer delays in CBDC UTXO’s Off-Us </a:t>
            </a:r>
            <a:r>
              <a:rPr lang="en-GB" sz="2400" err="1">
                <a:ea typeface="+mn-lt"/>
                <a:cs typeface="+mn-lt"/>
              </a:rPr>
              <a:t>txns</a:t>
            </a:r>
            <a:r>
              <a:rPr lang="en-GB" sz="2400">
                <a:ea typeface="+mn-lt"/>
                <a:cs typeface="+mn-lt"/>
              </a:rPr>
              <a:t> an </a:t>
            </a:r>
            <a:r>
              <a:rPr lang="en-GB" sz="2400" b="1">
                <a:ea typeface="+mn-lt"/>
                <a:cs typeface="+mn-lt"/>
              </a:rPr>
              <a:t>DL model </a:t>
            </a:r>
            <a:r>
              <a:rPr lang="en-GB" sz="2400">
                <a:ea typeface="+mn-lt"/>
                <a:cs typeface="+mn-lt"/>
              </a:rPr>
              <a:t>is employed to </a:t>
            </a:r>
            <a:r>
              <a:rPr lang="en-GB" sz="2400" b="1">
                <a:ea typeface="+mn-lt"/>
                <a:cs typeface="+mn-lt"/>
              </a:rPr>
              <a:t>predict upcoming transaction</a:t>
            </a:r>
            <a:r>
              <a:rPr lang="en-GB" sz="2400">
                <a:ea typeface="+mn-lt"/>
                <a:cs typeface="+mn-lt"/>
              </a:rPr>
              <a:t> values using historical transaction data. This model leverages temporal features to forecast the expected transactions for future transfers this is </a:t>
            </a:r>
            <a:r>
              <a:rPr lang="en-GB" sz="2400" b="1">
                <a:ea typeface="+mn-lt"/>
                <a:cs typeface="+mn-lt"/>
              </a:rPr>
              <a:t>done bank-wise </a:t>
            </a:r>
            <a:r>
              <a:rPr lang="en-GB" sz="2400">
                <a:ea typeface="+mn-lt"/>
                <a:cs typeface="+mn-lt"/>
              </a:rPr>
              <a:t>at every bank. </a:t>
            </a:r>
            <a:endParaRPr lang="en-US" sz="2400"/>
          </a:p>
          <a:p>
            <a:r>
              <a:rPr lang="en-GB" sz="2400">
                <a:ea typeface="+mn-lt"/>
                <a:cs typeface="+mn-lt"/>
              </a:rPr>
              <a:t>Based on these predictions, the system splits </a:t>
            </a:r>
            <a:r>
              <a:rPr lang="en-GB" sz="2400" b="1">
                <a:ea typeface="+mn-lt"/>
                <a:cs typeface="+mn-lt"/>
              </a:rPr>
              <a:t>tokens in advance</a:t>
            </a:r>
            <a:r>
              <a:rPr lang="en-GB" sz="2400">
                <a:ea typeface="+mn-lt"/>
                <a:cs typeface="+mn-lt"/>
              </a:rPr>
              <a:t> for better availability. Specifically, when we have high-volume of transactions coming in during peak times, it pre-splits large-value tokens into multiple smaller denominations. These smaller tokens are then stored in the </a:t>
            </a:r>
            <a:r>
              <a:rPr lang="en-GB" sz="2400" b="1">
                <a:ea typeface="+mn-lt"/>
                <a:cs typeface="+mn-lt"/>
              </a:rPr>
              <a:t>MariaDB and DLT</a:t>
            </a:r>
            <a:r>
              <a:rPr lang="en-GB" sz="2400">
                <a:ea typeface="+mn-lt"/>
                <a:cs typeface="+mn-lt"/>
              </a:rPr>
              <a:t>, ensuring they are readily available for future use. </a:t>
            </a:r>
            <a:endParaRPr lang="en-GB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021DA3-B58E-107D-5F7A-0090CF4BF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9FDE2-D82B-4091-7203-ACF18535C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8674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6D63C-34B2-35FE-26D5-176F2387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D571-8E61-D4AC-872A-0F125EAD8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D6D1B-D9FE-0072-F09C-F2B75DE36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How does CBDC-</a:t>
            </a:r>
            <a:r>
              <a:rPr lang="en-GB" err="1"/>
              <a:t>TokenAI</a:t>
            </a:r>
            <a:r>
              <a:rPr lang="en-GB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2877029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4EE3DCD-87DD-D812-DE35-AB6B8D5A5376}"/>
              </a:ext>
            </a:extLst>
          </p:cNvPr>
          <p:cNvSpPr/>
          <p:nvPr/>
        </p:nvSpPr>
        <p:spPr>
          <a:xfrm>
            <a:off x="276171" y="630619"/>
            <a:ext cx="7353693" cy="5596758"/>
          </a:xfrm>
          <a:prstGeom prst="roundRect">
            <a:avLst/>
          </a:prstGeom>
          <a:solidFill>
            <a:srgbClr val="2F55A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54FF3-5080-3A37-98BF-B659BF8F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BA32D-C3BF-7C6E-8520-0276E508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12</a:t>
            </a:fld>
            <a:endParaRPr lang="en-GB" noProof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C11E3A0-EEEF-4FCA-9425-B2DA190DC5BF}"/>
              </a:ext>
            </a:extLst>
          </p:cNvPr>
          <p:cNvGrpSpPr/>
          <p:nvPr/>
        </p:nvGrpSpPr>
        <p:grpSpPr>
          <a:xfrm>
            <a:off x="747898" y="967535"/>
            <a:ext cx="6414083" cy="4917527"/>
            <a:chOff x="2741981" y="897466"/>
            <a:chExt cx="6414083" cy="491752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E460575-394B-F089-98B9-05B41B2F87C6}"/>
                </a:ext>
              </a:extLst>
            </p:cNvPr>
            <p:cNvSpPr/>
            <p:nvPr/>
          </p:nvSpPr>
          <p:spPr>
            <a:xfrm>
              <a:off x="2750947" y="897466"/>
              <a:ext cx="6405117" cy="86548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BEF136B-7F76-5FEC-6AB1-5C740B9B2D91}"/>
                </a:ext>
              </a:extLst>
            </p:cNvPr>
            <p:cNvSpPr/>
            <p:nvPr/>
          </p:nvSpPr>
          <p:spPr>
            <a:xfrm>
              <a:off x="2741982" y="2071842"/>
              <a:ext cx="6405117" cy="865481"/>
            </a:xfrm>
            <a:prstGeom prst="roundRect">
              <a:avLst/>
            </a:prstGeom>
            <a:solidFill>
              <a:srgbClr val="E85325">
                <a:alpha val="9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E01B56D-ADD5-55E9-3AB8-2B94008D5760}"/>
                </a:ext>
              </a:extLst>
            </p:cNvPr>
            <p:cNvSpPr/>
            <p:nvPr/>
          </p:nvSpPr>
          <p:spPr>
            <a:xfrm>
              <a:off x="2741981" y="3201395"/>
              <a:ext cx="6405117" cy="150197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D356C11-1F41-158D-65C0-EDEA503930BA}"/>
                </a:ext>
              </a:extLst>
            </p:cNvPr>
            <p:cNvSpPr/>
            <p:nvPr/>
          </p:nvSpPr>
          <p:spPr>
            <a:xfrm>
              <a:off x="2750946" y="4949512"/>
              <a:ext cx="6405117" cy="86548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ooter Placeholder 5">
              <a:extLst>
                <a:ext uri="{FF2B5EF4-FFF2-40B4-BE49-F238E27FC236}">
                  <a16:creationId xmlns:a16="http://schemas.microsoft.com/office/drawing/2014/main" id="{A2823088-8AA2-8825-5BBD-E2D63A65ED31}"/>
                </a:ext>
              </a:extLst>
            </p:cNvPr>
            <p:cNvSpPr txBox="1">
              <a:spLocks/>
            </p:cNvSpPr>
            <p:nvPr/>
          </p:nvSpPr>
          <p:spPr>
            <a:xfrm>
              <a:off x="2962835" y="1228538"/>
              <a:ext cx="663388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UI</a:t>
              </a:r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12" name="Footer Placeholder 5">
              <a:extLst>
                <a:ext uri="{FF2B5EF4-FFF2-40B4-BE49-F238E27FC236}">
                  <a16:creationId xmlns:a16="http://schemas.microsoft.com/office/drawing/2014/main" id="{2DFEEFDF-A04B-8380-6CA0-952C8E795FD5}"/>
                </a:ext>
              </a:extLst>
            </p:cNvPr>
            <p:cNvSpPr txBox="1">
              <a:spLocks/>
            </p:cNvSpPr>
            <p:nvPr/>
          </p:nvSpPr>
          <p:spPr>
            <a:xfrm>
              <a:off x="2837329" y="2322232"/>
              <a:ext cx="923364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API</a:t>
              </a:r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13" name="Footer Placeholder 5">
              <a:extLst>
                <a:ext uri="{FF2B5EF4-FFF2-40B4-BE49-F238E27FC236}">
                  <a16:creationId xmlns:a16="http://schemas.microsoft.com/office/drawing/2014/main" id="{2C3CCC9F-1FDA-DAAB-65D0-0669F4E505BD}"/>
                </a:ext>
              </a:extLst>
            </p:cNvPr>
            <p:cNvSpPr txBox="1">
              <a:spLocks/>
            </p:cNvSpPr>
            <p:nvPr/>
          </p:nvSpPr>
          <p:spPr>
            <a:xfrm>
              <a:off x="3069160" y="3314750"/>
              <a:ext cx="2545916" cy="520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600" b="1">
                  <a:solidFill>
                    <a:schemeClr val="tx1"/>
                  </a:solidFill>
                </a:rPr>
                <a:t>AI AGENT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7364DAE-EE7A-93D3-A47A-FF872ABDF1A0}"/>
                </a:ext>
              </a:extLst>
            </p:cNvPr>
            <p:cNvGrpSpPr/>
            <p:nvPr/>
          </p:nvGrpSpPr>
          <p:grpSpPr>
            <a:xfrm>
              <a:off x="4565159" y="3826672"/>
              <a:ext cx="4504794" cy="806446"/>
              <a:chOff x="4125970" y="3826672"/>
              <a:chExt cx="4504794" cy="80644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5277485-3891-055F-FB53-3577F018EBAD}"/>
                  </a:ext>
                </a:extLst>
              </p:cNvPr>
              <p:cNvSpPr/>
              <p:nvPr/>
            </p:nvSpPr>
            <p:spPr>
              <a:xfrm>
                <a:off x="5362693" y="3837856"/>
                <a:ext cx="975028" cy="73925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Footer Placeholder 5">
                <a:extLst>
                  <a:ext uri="{FF2B5EF4-FFF2-40B4-BE49-F238E27FC236}">
                    <a16:creationId xmlns:a16="http://schemas.microsoft.com/office/drawing/2014/main" id="{6A947452-5B41-C178-A216-08B98425B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9979" y="3880333"/>
                <a:ext cx="663388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3200" b="1">
                    <a:solidFill>
                      <a:schemeClr val="tx1"/>
                    </a:solidFill>
                    <a:ea typeface="+mn-lt"/>
                    <a:cs typeface="+mn-lt"/>
                  </a:rPr>
                  <a:t>ȳ</a:t>
                </a:r>
                <a:endParaRPr 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ooter Placeholder 5">
                <a:extLst>
                  <a:ext uri="{FF2B5EF4-FFF2-40B4-BE49-F238E27FC236}">
                    <a16:creationId xmlns:a16="http://schemas.microsoft.com/office/drawing/2014/main" id="{0EE062BE-123A-EA15-81D5-7DD98B884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1074" y="4220757"/>
                <a:ext cx="1329879" cy="4123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050" b="1"/>
                  <a:t>Predicted </a:t>
                </a:r>
                <a:r>
                  <a:rPr lang="en-GB" sz="1050" b="1" err="1"/>
                  <a:t>Txns</a:t>
                </a:r>
                <a:endParaRPr lang="en-US" sz="1050" b="1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7FB6607A-7206-C916-9CC0-E34473EC08D2}"/>
                  </a:ext>
                </a:extLst>
              </p:cNvPr>
              <p:cNvSpPr/>
              <p:nvPr/>
            </p:nvSpPr>
            <p:spPr>
              <a:xfrm>
                <a:off x="6473089" y="3826673"/>
                <a:ext cx="951089" cy="750627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Picture 15" descr="Clipart Token - Png Download - Full Size Clipart (#1069393) - PinClipart">
                <a:extLst>
                  <a:ext uri="{FF2B5EF4-FFF2-40B4-BE49-F238E27FC236}">
                    <a16:creationId xmlns:a16="http://schemas.microsoft.com/office/drawing/2014/main" id="{91FA2290-BD76-340A-DF26-FFEA038FF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13393" y="3888662"/>
                <a:ext cx="701315" cy="628590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0345614-B41C-C0D3-29E2-EBDA437F5ED3}"/>
                  </a:ext>
                </a:extLst>
              </p:cNvPr>
              <p:cNvSpPr/>
              <p:nvPr/>
            </p:nvSpPr>
            <p:spPr>
              <a:xfrm>
                <a:off x="7571616" y="3826672"/>
                <a:ext cx="969999" cy="762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0" name="Picture 19" descr="Beginners Guide to FastAPI II. Understanding HTTP requests and… | by ...">
                <a:extLst>
                  <a:ext uri="{FF2B5EF4-FFF2-40B4-BE49-F238E27FC236}">
                    <a16:creationId xmlns:a16="http://schemas.microsoft.com/office/drawing/2014/main" id="{DDFC55F5-CACC-E0C1-28F0-94C501FFE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8342" t="26364" r="5882" b="28647"/>
              <a:stretch>
                <a:fillRect/>
              </a:stretch>
            </p:blipFill>
            <p:spPr>
              <a:xfrm>
                <a:off x="7559500" y="3996967"/>
                <a:ext cx="964084" cy="278368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0EC09B7-6E6A-DC71-9C30-CE4A5BE080D5}"/>
                  </a:ext>
                </a:extLst>
              </p:cNvPr>
              <p:cNvSpPr/>
              <p:nvPr/>
            </p:nvSpPr>
            <p:spPr>
              <a:xfrm>
                <a:off x="4210583" y="3848459"/>
                <a:ext cx="1031052" cy="73356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ooter Placeholder 5">
                <a:extLst>
                  <a:ext uri="{FF2B5EF4-FFF2-40B4-BE49-F238E27FC236}">
                    <a16:creationId xmlns:a16="http://schemas.microsoft.com/office/drawing/2014/main" id="{1AD36BDF-BAA2-7462-6BAE-62C8FC96B0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5970" y="4220865"/>
                <a:ext cx="1183342" cy="2863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Deployed</a:t>
                </a:r>
                <a:endParaRPr lang="en-US" b="1"/>
              </a:p>
            </p:txBody>
          </p:sp>
          <p:sp>
            <p:nvSpPr>
              <p:cNvPr id="24" name="Footer Placeholder 5">
                <a:extLst>
                  <a:ext uri="{FF2B5EF4-FFF2-40B4-BE49-F238E27FC236}">
                    <a16:creationId xmlns:a16="http://schemas.microsoft.com/office/drawing/2014/main" id="{1FD91481-D43E-5597-869F-EE98FA9EF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7422" y="4207924"/>
                <a:ext cx="1183342" cy="3830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Server</a:t>
                </a:r>
                <a:endParaRPr lang="en-US" b="1"/>
              </a:p>
            </p:txBody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405B6F8-9FD2-FF8E-9A99-9437A92EE9BC}"/>
                </a:ext>
              </a:extLst>
            </p:cNvPr>
            <p:cNvSpPr/>
            <p:nvPr/>
          </p:nvSpPr>
          <p:spPr>
            <a:xfrm>
              <a:off x="7535982" y="2215842"/>
              <a:ext cx="1419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" name="Picture 25" descr="Rust: Extracting Request Data with Actix-web | by John Philip ...">
              <a:extLst>
                <a:ext uri="{FF2B5EF4-FFF2-40B4-BE49-F238E27FC236}">
                  <a16:creationId xmlns:a16="http://schemas.microsoft.com/office/drawing/2014/main" id="{10940C05-F63E-270B-015E-3905B2E8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1400" y="2198535"/>
              <a:ext cx="1171200" cy="493425"/>
            </a:xfrm>
            <a:prstGeom prst="rect">
              <a:avLst/>
            </a:prstGeom>
          </p:spPr>
        </p:pic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B002C8-E0D3-0C7F-BE2F-27D37CCE9D25}"/>
                </a:ext>
              </a:extLst>
            </p:cNvPr>
            <p:cNvSpPr/>
            <p:nvPr/>
          </p:nvSpPr>
          <p:spPr>
            <a:xfrm>
              <a:off x="6353982" y="2215842"/>
              <a:ext cx="1035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POST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03BCE6E-F306-B8DD-A6A9-AD7052061A86}"/>
                </a:ext>
              </a:extLst>
            </p:cNvPr>
            <p:cNvSpPr/>
            <p:nvPr/>
          </p:nvSpPr>
          <p:spPr>
            <a:xfrm>
              <a:off x="5219982" y="2215842"/>
              <a:ext cx="1035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GET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2A098C3-0105-976D-5FE3-CAD21DF32954}"/>
                </a:ext>
              </a:extLst>
            </p:cNvPr>
            <p:cNvSpPr/>
            <p:nvPr/>
          </p:nvSpPr>
          <p:spPr>
            <a:xfrm>
              <a:off x="4037981" y="2215842"/>
              <a:ext cx="1035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CRUD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8EC6D8B-FF65-2DC8-14F5-A57819BC26A1}"/>
                </a:ext>
              </a:extLst>
            </p:cNvPr>
            <p:cNvSpPr/>
            <p:nvPr/>
          </p:nvSpPr>
          <p:spPr>
            <a:xfrm>
              <a:off x="5308112" y="1025532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 descr="User Icon Vector 550535 Vector Art at Vecteezy">
              <a:extLst>
                <a:ext uri="{FF2B5EF4-FFF2-40B4-BE49-F238E27FC236}">
                  <a16:creationId xmlns:a16="http://schemas.microsoft.com/office/drawing/2014/main" id="{D7CE7825-118B-9D92-6802-093B8BE1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7192" r="559" b="19378"/>
            <a:stretch>
              <a:fillRect/>
            </a:stretch>
          </p:blipFill>
          <p:spPr>
            <a:xfrm>
              <a:off x="5375477" y="1044564"/>
              <a:ext cx="861087" cy="548784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36C489E-6C2B-8CE0-9B4C-0817793921DF}"/>
                </a:ext>
              </a:extLst>
            </p:cNvPr>
            <p:cNvSpPr/>
            <p:nvPr/>
          </p:nvSpPr>
          <p:spPr>
            <a:xfrm>
              <a:off x="6453815" y="1025531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35" descr="analytics icon logo vector illustration. Data Analysis symbol template ...">
              <a:extLst>
                <a:ext uri="{FF2B5EF4-FFF2-40B4-BE49-F238E27FC236}">
                  <a16:creationId xmlns:a16="http://schemas.microsoft.com/office/drawing/2014/main" id="{CB9D09B1-C21A-B0C7-FB41-023930E0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466" t="20360" r="20103" b="24505"/>
            <a:stretch>
              <a:fillRect/>
            </a:stretch>
          </p:blipFill>
          <p:spPr>
            <a:xfrm>
              <a:off x="6605302" y="974309"/>
              <a:ext cx="743388" cy="692384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5F01C80-E799-7AF4-923B-1613886A7B30}"/>
                </a:ext>
              </a:extLst>
            </p:cNvPr>
            <p:cNvSpPr/>
            <p:nvPr/>
          </p:nvSpPr>
          <p:spPr>
            <a:xfrm>
              <a:off x="4092155" y="1014724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" name="Picture 39" descr="Angular Logo Vector - (.Ai .PNG .SVG .EPS Free Download) VectorSeek">
              <a:extLst>
                <a:ext uri="{FF2B5EF4-FFF2-40B4-BE49-F238E27FC236}">
                  <a16:creationId xmlns:a16="http://schemas.microsoft.com/office/drawing/2014/main" id="{41C6E015-3B4B-74F0-CCF0-EF778324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24485" y="1050578"/>
              <a:ext cx="516646" cy="552332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C344AE8-987A-2497-CDE1-F728F2E4D95F}"/>
                </a:ext>
              </a:extLst>
            </p:cNvPr>
            <p:cNvSpPr/>
            <p:nvPr/>
          </p:nvSpPr>
          <p:spPr>
            <a:xfrm>
              <a:off x="7660108" y="1041618"/>
              <a:ext cx="1357987" cy="624714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1" name="Picture 40" descr="Premium Vector | Accept and reject button">
              <a:extLst>
                <a:ext uri="{FF2B5EF4-FFF2-40B4-BE49-F238E27FC236}">
                  <a16:creationId xmlns:a16="http://schemas.microsoft.com/office/drawing/2014/main" id="{34E6BA27-61BF-E94D-DE7A-665462A6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950" t="26996" r="3084" b="27124"/>
            <a:stretch>
              <a:fillRect/>
            </a:stretch>
          </p:blipFill>
          <p:spPr>
            <a:xfrm>
              <a:off x="7691718" y="1040866"/>
              <a:ext cx="1295182" cy="613127"/>
            </a:xfrm>
            <a:prstGeom prst="rect">
              <a:avLst/>
            </a:prstGeom>
          </p:spPr>
        </p:pic>
        <p:sp>
          <p:nvSpPr>
            <p:cNvPr id="44" name="Footer Placeholder 5">
              <a:extLst>
                <a:ext uri="{FF2B5EF4-FFF2-40B4-BE49-F238E27FC236}">
                  <a16:creationId xmlns:a16="http://schemas.microsoft.com/office/drawing/2014/main" id="{6AFF950F-F590-C825-0B96-AD15EA42EB0B}"/>
                </a:ext>
              </a:extLst>
            </p:cNvPr>
            <p:cNvSpPr txBox="1">
              <a:spLocks/>
            </p:cNvSpPr>
            <p:nvPr/>
          </p:nvSpPr>
          <p:spPr>
            <a:xfrm>
              <a:off x="7839636" y="2627031"/>
              <a:ext cx="1004047" cy="132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b="1">
                  <a:solidFill>
                    <a:schemeClr val="tx1"/>
                  </a:solidFill>
                </a:rPr>
                <a:t>Server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D02AA64-9BDA-D79D-734A-E794BE9FA8AD}"/>
                </a:ext>
              </a:extLst>
            </p:cNvPr>
            <p:cNvSpPr/>
            <p:nvPr/>
          </p:nvSpPr>
          <p:spPr>
            <a:xfrm>
              <a:off x="4708417" y="5033515"/>
              <a:ext cx="1609001" cy="686187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Picture 44" descr="Logo MariaDB – Logos PNG">
              <a:extLst>
                <a:ext uri="{FF2B5EF4-FFF2-40B4-BE49-F238E27FC236}">
                  <a16:creationId xmlns:a16="http://schemas.microsoft.com/office/drawing/2014/main" id="{54F4E329-38CB-98BF-8B75-65C18FC2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620" t="28303" r="7877" b="30000"/>
            <a:stretch>
              <a:fillRect/>
            </a:stretch>
          </p:blipFill>
          <p:spPr>
            <a:xfrm>
              <a:off x="4703943" y="5133601"/>
              <a:ext cx="1608046" cy="483803"/>
            </a:xfrm>
            <a:prstGeom prst="rect">
              <a:avLst/>
            </a:prstGeom>
          </p:spPr>
        </p:pic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1FE53EF-3FE5-DE88-2F38-03BBCA5C4E16}"/>
                </a:ext>
              </a:extLst>
            </p:cNvPr>
            <p:cNvSpPr/>
            <p:nvPr/>
          </p:nvSpPr>
          <p:spPr>
            <a:xfrm>
              <a:off x="6732598" y="5035872"/>
              <a:ext cx="2262144" cy="683830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Picture 47" descr="Rust Programming Language Logo , Free Transparent Clipart - ClipartKey">
              <a:extLst>
                <a:ext uri="{FF2B5EF4-FFF2-40B4-BE49-F238E27FC236}">
                  <a16:creationId xmlns:a16="http://schemas.microsoft.com/office/drawing/2014/main" id="{A5D8C163-63B4-6519-C070-CC3DEB4C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34" r="-405" b="8538"/>
            <a:stretch>
              <a:fillRect/>
            </a:stretch>
          </p:blipFill>
          <p:spPr>
            <a:xfrm>
              <a:off x="6812537" y="5111168"/>
              <a:ext cx="880521" cy="534612"/>
            </a:xfrm>
            <a:prstGeom prst="rect">
              <a:avLst/>
            </a:prstGeom>
          </p:spPr>
        </p:pic>
        <p:sp>
          <p:nvSpPr>
            <p:cNvPr id="50" name="Footer Placeholder 5">
              <a:extLst>
                <a:ext uri="{FF2B5EF4-FFF2-40B4-BE49-F238E27FC236}">
                  <a16:creationId xmlns:a16="http://schemas.microsoft.com/office/drawing/2014/main" id="{955EAB3D-9515-1EE6-0B70-9B4C1A6541C6}"/>
                </a:ext>
              </a:extLst>
            </p:cNvPr>
            <p:cNvSpPr txBox="1">
              <a:spLocks/>
            </p:cNvSpPr>
            <p:nvPr/>
          </p:nvSpPr>
          <p:spPr>
            <a:xfrm>
              <a:off x="7659175" y="5175936"/>
              <a:ext cx="1232793" cy="4153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  <a:ea typeface="+mn-lt"/>
                  <a:cs typeface="+mn-lt"/>
                </a:rPr>
                <a:t>SQLX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661510BD-D089-9E7C-E524-8274F09F0DE6}"/>
                </a:ext>
              </a:extLst>
            </p:cNvPr>
            <p:cNvSpPr/>
            <p:nvPr/>
          </p:nvSpPr>
          <p:spPr>
            <a:xfrm>
              <a:off x="2961694" y="5034070"/>
              <a:ext cx="1620558" cy="681463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Footer Placeholder 5">
              <a:extLst>
                <a:ext uri="{FF2B5EF4-FFF2-40B4-BE49-F238E27FC236}">
                  <a16:creationId xmlns:a16="http://schemas.microsoft.com/office/drawing/2014/main" id="{240AE55F-5E50-EF80-C1CF-77D1904E0DA0}"/>
                </a:ext>
              </a:extLst>
            </p:cNvPr>
            <p:cNvSpPr txBox="1">
              <a:spLocks/>
            </p:cNvSpPr>
            <p:nvPr/>
          </p:nvSpPr>
          <p:spPr>
            <a:xfrm>
              <a:off x="3008323" y="5273111"/>
              <a:ext cx="1457281" cy="3724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DB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AD5919F-CA9D-FA74-827A-079A2FFAA20B}"/>
                </a:ext>
              </a:extLst>
            </p:cNvPr>
            <p:cNvSpPr/>
            <p:nvPr/>
          </p:nvSpPr>
          <p:spPr>
            <a:xfrm>
              <a:off x="3055206" y="3859892"/>
              <a:ext cx="1466480" cy="72219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5" name="Picture 54" descr="Lag-Llama: Open-Source Foundation Model for Time Series Forecasting">
              <a:extLst>
                <a:ext uri="{FF2B5EF4-FFF2-40B4-BE49-F238E27FC236}">
                  <a16:creationId xmlns:a16="http://schemas.microsoft.com/office/drawing/2014/main" id="{B2B7ADE0-3F9B-374A-AA63-19B6E500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2111" t="10921" r="80" b="35236"/>
            <a:stretch>
              <a:fillRect/>
            </a:stretch>
          </p:blipFill>
          <p:spPr>
            <a:xfrm>
              <a:off x="3127537" y="3841001"/>
              <a:ext cx="1354455" cy="740917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24B53DE-B316-08D2-E7A7-9B565299F9DB}"/>
              </a:ext>
            </a:extLst>
          </p:cNvPr>
          <p:cNvSpPr/>
          <p:nvPr/>
        </p:nvSpPr>
        <p:spPr>
          <a:xfrm>
            <a:off x="8732343" y="761999"/>
            <a:ext cx="2820276" cy="5325241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7" name="Picture 56" descr="Chain Icon Vector">
            <a:extLst>
              <a:ext uri="{FF2B5EF4-FFF2-40B4-BE49-F238E27FC236}">
                <a16:creationId xmlns:a16="http://schemas.microsoft.com/office/drawing/2014/main" id="{4A204D4B-FC75-AAF4-C02A-85E2BBA7BEE4}"/>
              </a:ext>
            </a:extLst>
          </p:cNvPr>
          <p:cNvPicPr>
            <a:picLocks noChangeAspect="1"/>
          </p:cNvPicPr>
          <p:nvPr/>
        </p:nvPicPr>
        <p:blipFill>
          <a:blip r:embed="rId21">
            <a:alphaModFix amt="34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48" t="3105" r="16877" b="2544"/>
          <a:stretch>
            <a:fillRect/>
          </a:stretch>
        </p:blipFill>
        <p:spPr>
          <a:xfrm rot="18900000">
            <a:off x="8245644" y="1572173"/>
            <a:ext cx="3802857" cy="3711582"/>
          </a:xfrm>
          <a:prstGeom prst="rect">
            <a:avLst/>
          </a:prstGeom>
        </p:spPr>
      </p:pic>
      <p:sp>
        <p:nvSpPr>
          <p:cNvPr id="62" name="Footer Placeholder 5">
            <a:extLst>
              <a:ext uri="{FF2B5EF4-FFF2-40B4-BE49-F238E27FC236}">
                <a16:creationId xmlns:a16="http://schemas.microsoft.com/office/drawing/2014/main" id="{4621A938-1829-7CA1-6004-650120CF3FCE}"/>
              </a:ext>
            </a:extLst>
          </p:cNvPr>
          <p:cNvSpPr txBox="1">
            <a:spLocks/>
          </p:cNvSpPr>
          <p:nvPr/>
        </p:nvSpPr>
        <p:spPr>
          <a:xfrm>
            <a:off x="8734704" y="2213109"/>
            <a:ext cx="2816276" cy="2440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0" b="1">
                <a:solidFill>
                  <a:schemeClr val="tx1"/>
                </a:solidFill>
              </a:rPr>
              <a:t>UTXO</a:t>
            </a:r>
          </a:p>
          <a:p>
            <a:r>
              <a:rPr lang="en-GB" sz="8000" b="1">
                <a:solidFill>
                  <a:schemeClr val="tx1"/>
                </a:solidFill>
              </a:rPr>
              <a:t>DTSP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0349C22C-CA2A-CD9A-5AE0-6846E72A3080}"/>
              </a:ext>
            </a:extLst>
          </p:cNvPr>
          <p:cNvSpPr/>
          <p:nvPr/>
        </p:nvSpPr>
        <p:spPr>
          <a:xfrm>
            <a:off x="7629647" y="1620455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DF1040E8-982A-ECB4-5D7A-8715F75495BE}"/>
              </a:ext>
            </a:extLst>
          </p:cNvPr>
          <p:cNvSpPr/>
          <p:nvPr/>
        </p:nvSpPr>
        <p:spPr>
          <a:xfrm rot="10800000">
            <a:off x="7629647" y="4060784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1FF5CBAE-30B4-30F8-DEA2-C8799DE7C66F}"/>
              </a:ext>
            </a:extLst>
          </p:cNvPr>
          <p:cNvSpPr/>
          <p:nvPr/>
        </p:nvSpPr>
        <p:spPr>
          <a:xfrm rot="16200000">
            <a:off x="6087927" y="3246156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C2EFD01-44EC-7484-468B-CD5B04EBD77A}"/>
              </a:ext>
            </a:extLst>
          </p:cNvPr>
          <p:cNvSpPr/>
          <p:nvPr/>
        </p:nvSpPr>
        <p:spPr>
          <a:xfrm rot="16200000">
            <a:off x="3912684" y="1545965"/>
            <a:ext cx="295229" cy="8774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E29F3E7E-7987-213D-1280-9B06680B12B1}"/>
              </a:ext>
            </a:extLst>
          </p:cNvPr>
          <p:cNvSpPr/>
          <p:nvPr/>
        </p:nvSpPr>
        <p:spPr>
          <a:xfrm rot="16200000" flipH="1">
            <a:off x="4839500" y="3875249"/>
            <a:ext cx="2249659" cy="25527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EA1232BB-7B39-5CBA-B255-DDE02977AC4F}"/>
              </a:ext>
            </a:extLst>
          </p:cNvPr>
          <p:cNvSpPr/>
          <p:nvPr/>
        </p:nvSpPr>
        <p:spPr>
          <a:xfrm>
            <a:off x="4324695" y="5416970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98097749-435B-16AF-C345-B6AA24866EC7}"/>
              </a:ext>
            </a:extLst>
          </p:cNvPr>
          <p:cNvSpPr/>
          <p:nvPr/>
        </p:nvSpPr>
        <p:spPr>
          <a:xfrm>
            <a:off x="2472857" y="4141062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13A90569-375D-E2B9-92BD-5B41AA80D7ED}"/>
              </a:ext>
            </a:extLst>
          </p:cNvPr>
          <p:cNvSpPr/>
          <p:nvPr/>
        </p:nvSpPr>
        <p:spPr>
          <a:xfrm>
            <a:off x="3624717" y="4141062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D50283FE-1BAC-2039-4977-38103A85AAC4}"/>
              </a:ext>
            </a:extLst>
          </p:cNvPr>
          <p:cNvSpPr/>
          <p:nvPr/>
        </p:nvSpPr>
        <p:spPr>
          <a:xfrm>
            <a:off x="4749996" y="4141061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1403B577-5042-5767-83CB-4A3ED479E8FC}"/>
              </a:ext>
            </a:extLst>
          </p:cNvPr>
          <p:cNvSpPr/>
          <p:nvPr/>
        </p:nvSpPr>
        <p:spPr>
          <a:xfrm>
            <a:off x="5839833" y="4141061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2139CCB-4025-CD78-F289-32F6BF5FE6AB}"/>
              </a:ext>
            </a:extLst>
          </p:cNvPr>
          <p:cNvSpPr/>
          <p:nvPr/>
        </p:nvSpPr>
        <p:spPr>
          <a:xfrm rot="10800000">
            <a:off x="4289253" y="5133435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92154AA9-CFB2-69A6-D056-4F2C3B9F30A4}"/>
              </a:ext>
            </a:extLst>
          </p:cNvPr>
          <p:cNvSpPr txBox="1">
            <a:spLocks/>
          </p:cNvSpPr>
          <p:nvPr/>
        </p:nvSpPr>
        <p:spPr>
          <a:xfrm>
            <a:off x="4004348" y="5498779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Fetch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" name="Footer Placeholder 5">
            <a:extLst>
              <a:ext uri="{FF2B5EF4-FFF2-40B4-BE49-F238E27FC236}">
                <a16:creationId xmlns:a16="http://schemas.microsoft.com/office/drawing/2014/main" id="{3BE885D3-FDDA-5B85-A51B-4D9411F4DE99}"/>
              </a:ext>
            </a:extLst>
          </p:cNvPr>
          <p:cNvSpPr txBox="1">
            <a:spLocks/>
          </p:cNvSpPr>
          <p:nvPr/>
        </p:nvSpPr>
        <p:spPr>
          <a:xfrm>
            <a:off x="4039790" y="5215244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Store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118AA8B7-B6C3-AD69-823C-FB87E4F2A311}"/>
              </a:ext>
            </a:extLst>
          </p:cNvPr>
          <p:cNvSpPr txBox="1">
            <a:spLocks/>
          </p:cNvSpPr>
          <p:nvPr/>
        </p:nvSpPr>
        <p:spPr>
          <a:xfrm rot="16200000">
            <a:off x="6044103" y="3273956"/>
            <a:ext cx="1177029" cy="32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Token values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A1D5815-55B1-EF61-C322-A3915A12C177}"/>
              </a:ext>
            </a:extLst>
          </p:cNvPr>
          <p:cNvSpPr/>
          <p:nvPr/>
        </p:nvSpPr>
        <p:spPr>
          <a:xfrm rot="5400000">
            <a:off x="5781148" y="3265948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ooter Placeholder 5">
            <a:extLst>
              <a:ext uri="{FF2B5EF4-FFF2-40B4-BE49-F238E27FC236}">
                <a16:creationId xmlns:a16="http://schemas.microsoft.com/office/drawing/2014/main" id="{3E414C7C-7CDA-82E8-1720-D91CA32B01F7}"/>
              </a:ext>
            </a:extLst>
          </p:cNvPr>
          <p:cNvSpPr txBox="1">
            <a:spLocks/>
          </p:cNvSpPr>
          <p:nvPr/>
        </p:nvSpPr>
        <p:spPr>
          <a:xfrm rot="16200000">
            <a:off x="5697739" y="3239318"/>
            <a:ext cx="1261145" cy="30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Next day's data</a:t>
            </a:r>
          </a:p>
        </p:txBody>
      </p:sp>
      <p:pic>
        <p:nvPicPr>
          <p:cNvPr id="39" name="Picture 38" descr="Cronjobs - web cron - Apps on Google Play">
            <a:extLst>
              <a:ext uri="{FF2B5EF4-FFF2-40B4-BE49-F238E27FC236}">
                <a16:creationId xmlns:a16="http://schemas.microsoft.com/office/drawing/2014/main" id="{2966C926-BC13-858C-9D07-94B079199D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39844" y="3964257"/>
            <a:ext cx="667215" cy="657923"/>
          </a:xfrm>
          <a:prstGeom prst="rect">
            <a:avLst/>
          </a:prstGeom>
        </p:spPr>
      </p:pic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926B3A78-32CF-01EB-5053-4DAA37089986}"/>
              </a:ext>
            </a:extLst>
          </p:cNvPr>
          <p:cNvSpPr txBox="1">
            <a:spLocks/>
          </p:cNvSpPr>
          <p:nvPr/>
        </p:nvSpPr>
        <p:spPr>
          <a:xfrm rot="16200000">
            <a:off x="4878587" y="3925118"/>
            <a:ext cx="2204120" cy="374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Processed               Token Values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4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6BD5-334B-37E3-CC13-AC105A611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17AD-2826-0C7D-4201-5AE0C833B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Workflow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D7101-B051-C0C6-CE9C-742A8A2AA7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How does CBDC-</a:t>
            </a:r>
            <a:r>
              <a:rPr lang="en-GB" err="1"/>
              <a:t>TokenAI</a:t>
            </a:r>
            <a:r>
              <a:rPr lang="en-GB"/>
              <a:t> work?</a:t>
            </a:r>
          </a:p>
        </p:txBody>
      </p:sp>
    </p:spTree>
    <p:extLst>
      <p:ext uri="{BB962C8B-B14F-4D97-AF65-F5344CB8AC3E}">
        <p14:creationId xmlns:p14="http://schemas.microsoft.com/office/powerpoint/2010/main" val="167661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44" y="124047"/>
            <a:ext cx="6686881" cy="1458468"/>
          </a:xfrm>
        </p:spPr>
        <p:txBody>
          <a:bodyPr rtlCol="0"/>
          <a:lstStyle/>
          <a:p>
            <a:r>
              <a:rPr lang="en-GB">
                <a:solidFill>
                  <a:schemeClr val="bg1"/>
                </a:solidFill>
              </a:rPr>
              <a:t>Lag-Llama Inference and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14</a:t>
            </a:fld>
            <a:endParaRPr lang="en-GB"/>
          </a:p>
        </p:txBody>
      </p:sp>
      <p:pic>
        <p:nvPicPr>
          <p:cNvPr id="4" name="Picture 3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F424C9FA-1BD5-793A-A5B9-7245EFF29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037" y="3024747"/>
            <a:ext cx="962586" cy="396129"/>
          </a:xfrm>
          <a:prstGeom prst="rect">
            <a:avLst/>
          </a:prstGeom>
        </p:spPr>
      </p:pic>
      <p:pic>
        <p:nvPicPr>
          <p:cNvPr id="3" name="Picture 2" descr="Upi Logo - LogoDix">
            <a:extLst>
              <a:ext uri="{FF2B5EF4-FFF2-40B4-BE49-F238E27FC236}">
                <a16:creationId xmlns:a16="http://schemas.microsoft.com/office/drawing/2014/main" id="{B9C53717-E25F-8AFE-2ECC-3CF95ADD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05" t="14378" r="7700" b="14378"/>
          <a:stretch>
            <a:fillRect/>
          </a:stretch>
        </p:blipFill>
        <p:spPr>
          <a:xfrm>
            <a:off x="1614053" y="3053855"/>
            <a:ext cx="941304" cy="409011"/>
          </a:xfrm>
          <a:prstGeom prst="rect">
            <a:avLst/>
          </a:prstGeom>
        </p:spPr>
      </p:pic>
      <p:pic>
        <p:nvPicPr>
          <p:cNvPr id="7" name="Picture 6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A5915CEF-1F1C-6AEF-95E2-BE0CDA5B7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25" y="5337642"/>
            <a:ext cx="1034303" cy="431987"/>
          </a:xfrm>
          <a:prstGeom prst="rect">
            <a:avLst/>
          </a:prstGeom>
        </p:spPr>
      </p:pic>
      <p:pic>
        <p:nvPicPr>
          <p:cNvPr id="10" name="Picture 9" descr="Image result for mariadb logo">
            <a:extLst>
              <a:ext uri="{FF2B5EF4-FFF2-40B4-BE49-F238E27FC236}">
                <a16:creationId xmlns:a16="http://schemas.microsoft.com/office/drawing/2014/main" id="{A4F7CA05-3D34-5406-A0C5-86C250A2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080" t="16993" r="6101" b="16993"/>
          <a:stretch>
            <a:fillRect/>
          </a:stretch>
        </p:blipFill>
        <p:spPr>
          <a:xfrm>
            <a:off x="8785881" y="5306091"/>
            <a:ext cx="1200657" cy="488594"/>
          </a:xfrm>
          <a:prstGeom prst="rect">
            <a:avLst/>
          </a:prstGeom>
        </p:spPr>
      </p:pic>
      <p:pic>
        <p:nvPicPr>
          <p:cNvPr id="13" name="Picture 12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5E3F528C-6C56-8764-1792-0B88FB4C8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0" y="3024746"/>
            <a:ext cx="941805" cy="403056"/>
          </a:xfrm>
          <a:prstGeom prst="rect">
            <a:avLst/>
          </a:prstGeom>
        </p:spPr>
      </p:pic>
      <p:pic>
        <p:nvPicPr>
          <p:cNvPr id="12" name="Picture 11" descr="Lag-Llama: Open-Source Foundation Model for Time Series Forecasting">
            <a:extLst>
              <a:ext uri="{FF2B5EF4-FFF2-40B4-BE49-F238E27FC236}">
                <a16:creationId xmlns:a16="http://schemas.microsoft.com/office/drawing/2014/main" id="{DB4F42FB-86C5-00CD-1BB0-54495C30D7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478066" y="2979774"/>
            <a:ext cx="852650" cy="480722"/>
          </a:xfrm>
          <a:prstGeom prst="rect">
            <a:avLst/>
          </a:prstGeom>
        </p:spPr>
      </p:pic>
      <p:pic>
        <p:nvPicPr>
          <p:cNvPr id="15" name="Picture 14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23F74C9C-4EA9-933C-8ADC-E9841E373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363" y="3052456"/>
            <a:ext cx="491533" cy="416910"/>
          </a:xfrm>
          <a:prstGeom prst="rect">
            <a:avLst/>
          </a:prstGeom>
        </p:spPr>
      </p:pic>
      <p:pic>
        <p:nvPicPr>
          <p:cNvPr id="14" name="Picture 13" descr="Premium Vector | Cbdc futuristic digital money on blue background ...">
            <a:extLst>
              <a:ext uri="{FF2B5EF4-FFF2-40B4-BE49-F238E27FC236}">
                <a16:creationId xmlns:a16="http://schemas.microsoft.com/office/drawing/2014/main" id="{AAE1A689-1F5C-2E39-A237-54FA462258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7124" y="3041754"/>
            <a:ext cx="491837" cy="415637"/>
          </a:xfrm>
          <a:prstGeom prst="rect">
            <a:avLst/>
          </a:prstGeom>
        </p:spPr>
      </p:pic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500BC51D-F455-F56A-1F4C-C65E0EB208B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36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4980894" y="4059291"/>
            <a:ext cx="7239940" cy="4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4A47D-5EE5-6CA4-EA8E-5D6595B8E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4C0A2-BCEE-5E38-A5AB-C9FE45DD0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15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/>
        </p:nvSpPr>
        <p:spPr>
          <a:xfrm>
            <a:off x="9338618" y="4953001"/>
            <a:ext cx="2466473" cy="1325563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Rust Backend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89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D60F4-F87C-8342-0B42-3AF796830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CBDC-</a:t>
            </a:r>
            <a:r>
              <a:rPr lang="en-GB" dirty="0" err="1"/>
              <a:t>TokenAI</a:t>
            </a:r>
            <a:endParaRPr lang="en-GB">
              <a:solidFill>
                <a:srgbClr val="000000"/>
              </a:solidFill>
            </a:endParaRPr>
          </a:p>
          <a:p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2F5628-1D15-EBD9-EDBB-40A90FCA1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16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8F63CD-647E-969B-5ABD-773CD223B130}"/>
              </a:ext>
            </a:extLst>
          </p:cNvPr>
          <p:cNvSpPr txBox="1">
            <a:spLocks/>
          </p:cNvSpPr>
          <p:nvPr/>
        </p:nvSpPr>
        <p:spPr>
          <a:xfrm>
            <a:off x="868708" y="2005"/>
            <a:ext cx="977918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Rules for Token Splitting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09B56F-9AB4-F523-9512-19BCDDDE1EE3}"/>
              </a:ext>
            </a:extLst>
          </p:cNvPr>
          <p:cNvSpPr txBox="1">
            <a:spLocks/>
          </p:cNvSpPr>
          <p:nvPr/>
        </p:nvSpPr>
        <p:spPr>
          <a:xfrm>
            <a:off x="866702" y="1610431"/>
            <a:ext cx="9789209" cy="47699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txn.count</a:t>
            </a:r>
            <a:r>
              <a:rPr lang="en-GB" sz="2400" b="1" dirty="0">
                <a:ea typeface="+mn-lt"/>
                <a:cs typeface="+mn-lt"/>
              </a:rPr>
              <a:t> &gt;= 10 </a:t>
            </a:r>
            <a:r>
              <a:rPr lang="en-GB" sz="2400" dirty="0">
                <a:ea typeface="+mn-lt"/>
                <a:cs typeface="+mn-lt"/>
              </a:rPr>
              <a:t>||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100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   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</a:t>
            </a:r>
            <a:r>
              <a:rPr lang="en-GB" sz="2400" b="1" u="sng" dirty="0" err="1">
                <a:ea typeface="+mn-lt"/>
                <a:cs typeface="+mn-lt"/>
              </a:rPr>
              <a:t>txn.amount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500 </a:t>
            </a:r>
            <a:r>
              <a:rPr lang="en-GB" sz="2400" dirty="0">
                <a:ea typeface="+mn-lt"/>
                <a:cs typeface="+mn-lt"/>
              </a:rPr>
              <a:t>&amp;&amp;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100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500</a:t>
            </a:r>
            <a:endParaRPr lang="en-GB" sz="2400" b="1" u="sng" dirty="0"/>
          </a:p>
          <a:p>
            <a:r>
              <a:rPr lang="en-GB" sz="2400" dirty="0">
                <a:ea typeface="+mn-lt"/>
                <a:cs typeface="+mn-lt"/>
              </a:rPr>
              <a:t>else if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1000</a:t>
            </a:r>
            <a:r>
              <a:rPr lang="en-GB" sz="2400" dirty="0">
                <a:ea typeface="+mn-lt"/>
                <a:cs typeface="+mn-lt"/>
              </a:rPr>
              <a:t> &amp;&amp;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500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1000</a:t>
            </a:r>
            <a:endParaRPr lang="en-GB" sz="2400" b="1" u="sng" dirty="0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1000</a:t>
            </a:r>
            <a:r>
              <a:rPr lang="en-GB" sz="2400" dirty="0">
                <a:ea typeface="+mn-lt"/>
                <a:cs typeface="+mn-lt"/>
              </a:rPr>
              <a:t> &amp;&amp;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 5000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(</a:t>
            </a:r>
            <a:r>
              <a:rPr lang="en-GB" sz="2400" b="1" u="sng" dirty="0" err="1">
                <a:ea typeface="+mn-lt"/>
                <a:cs typeface="+mn-lt"/>
              </a:rPr>
              <a:t>txn.amount</a:t>
            </a:r>
            <a:r>
              <a:rPr lang="en-GB" sz="2400" b="1" u="sng" dirty="0">
                <a:ea typeface="+mn-lt"/>
                <a:cs typeface="+mn-lt"/>
              </a:rPr>
              <a:t> / 1000 + 1) * 1000</a:t>
            </a:r>
            <a:endParaRPr lang="en-GB" sz="2400" b="1" u="sng" dirty="0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5000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 dirty="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10000</a:t>
            </a:r>
            <a:endParaRPr lang="en-GB" sz="2400" b="1" u="sng" dirty="0"/>
          </a:p>
        </p:txBody>
      </p:sp>
    </p:spTree>
    <p:extLst>
      <p:ext uri="{BB962C8B-B14F-4D97-AF65-F5344CB8AC3E}">
        <p14:creationId xmlns:p14="http://schemas.microsoft.com/office/powerpoint/2010/main" val="2407737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casino game&#10;&#10;AI-generated content may be incorrect.">
            <a:extLst>
              <a:ext uri="{FF2B5EF4-FFF2-40B4-BE49-F238E27FC236}">
                <a16:creationId xmlns:a16="http://schemas.microsoft.com/office/drawing/2014/main" id="{27C18D92-A7F4-BE4C-910B-C19E936306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95" t="2741" r="92" b="2683"/>
          <a:stretch>
            <a:fillRect/>
          </a:stretch>
        </p:blipFill>
        <p:spPr>
          <a:xfrm>
            <a:off x="-79063" y="-382"/>
            <a:ext cx="9925379" cy="6862733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7931895-6DF3-1737-B177-D8F9514F3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BA445F-99B2-0DD7-3282-D9B80639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17</a:t>
            </a:fld>
            <a:endParaRPr lang="en-GB" noProof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E4E8A0-D8DD-24DC-E2C2-AE96A757411F}"/>
              </a:ext>
            </a:extLst>
          </p:cNvPr>
          <p:cNvSpPr>
            <a:spLocks noGrp="1"/>
          </p:cNvSpPr>
          <p:nvPr/>
        </p:nvSpPr>
        <p:spPr>
          <a:xfrm>
            <a:off x="131865" y="138953"/>
            <a:ext cx="6573974" cy="778716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Token Selection Process</a:t>
            </a:r>
            <a:endParaRPr lang="en-US"/>
          </a:p>
        </p:txBody>
      </p:sp>
      <p:pic>
        <p:nvPicPr>
          <p:cNvPr id="3" name="Picture 2" descr="Image result for mariadb logo">
            <a:extLst>
              <a:ext uri="{FF2B5EF4-FFF2-40B4-BE49-F238E27FC236}">
                <a16:creationId xmlns:a16="http://schemas.microsoft.com/office/drawing/2014/main" id="{BBDA1C5C-4D9F-E6C3-801C-6BA0D7EEC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080" t="16993" r="6101" b="16993"/>
          <a:stretch>
            <a:fillRect/>
          </a:stretch>
        </p:blipFill>
        <p:spPr>
          <a:xfrm>
            <a:off x="8500189" y="791723"/>
            <a:ext cx="1116103" cy="455177"/>
          </a:xfrm>
          <a:prstGeom prst="rect">
            <a:avLst/>
          </a:prstGeom>
        </p:spPr>
      </p:pic>
      <p:pic>
        <p:nvPicPr>
          <p:cNvPr id="4" name="Picture 3" descr="Chain Icon Vector">
            <a:extLst>
              <a:ext uri="{FF2B5EF4-FFF2-40B4-BE49-F238E27FC236}">
                <a16:creationId xmlns:a16="http://schemas.microsoft.com/office/drawing/2014/main" id="{C79B0BD8-A8E5-3196-7C4B-EAD2CE2D8A5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6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-308282" y="4122044"/>
            <a:ext cx="7239940" cy="4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79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GB" sz="600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ea typeface="+mn-lt"/>
                <a:cs typeface="+mn-lt"/>
              </a:rPr>
              <a:t>We use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Lag-Llama</a:t>
            </a:r>
            <a:r>
              <a:rPr lang="en-GB">
                <a:ea typeface="+mn-lt"/>
                <a:cs typeface="+mn-lt"/>
              </a:rPr>
              <a:t> on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pre-trained on historical UPI data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fine-tune it on CBDC data</a:t>
            </a:r>
            <a:r>
              <a:rPr lang="en-GB">
                <a:ea typeface="+mn-lt"/>
                <a:cs typeface="+mn-lt"/>
              </a:rPr>
              <a:t> for an inference ready model which can predict the upcoming transactions for the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next day</a:t>
            </a:r>
            <a:r>
              <a:rPr lang="en-GB">
                <a:ea typeface="+mn-lt"/>
                <a:cs typeface="+mn-lt"/>
              </a:rPr>
              <a:t>. These predictions are done bank-wise</a:t>
            </a:r>
          </a:p>
          <a:p>
            <a:r>
              <a:rPr lang="en-GB">
                <a:ea typeface="+mn-lt"/>
                <a:cs typeface="+mn-lt"/>
              </a:rPr>
              <a:t>With the help of these predictions, we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pre-split the existing tokens</a:t>
            </a:r>
            <a:r>
              <a:rPr lang="en-GB">
                <a:ea typeface="+mn-lt"/>
                <a:cs typeface="+mn-lt"/>
              </a:rPr>
              <a:t> at night or during times with low traffic. This enables us to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avoid lag</a:t>
            </a:r>
            <a:r>
              <a:rPr lang="en-GB">
                <a:ea typeface="+mn-lt"/>
                <a:cs typeface="+mn-lt"/>
              </a:rPr>
              <a:t> in the future.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576" y="3426292"/>
            <a:ext cx="6220278" cy="2387600"/>
          </a:xfrm>
        </p:spPr>
        <p:txBody>
          <a:bodyPr rtlCol="0"/>
          <a:lstStyle/>
          <a:p>
            <a:pPr rtl="0"/>
            <a:r>
              <a:rPr lang="en-GB" sz="88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GB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Introduction</a:t>
            </a:r>
          </a:p>
          <a:p>
            <a:r>
              <a:rPr lang="en-GB"/>
              <a:t>Problem</a:t>
            </a:r>
          </a:p>
          <a:p>
            <a:r>
              <a:rPr lang="en-GB"/>
              <a:t>Solution</a:t>
            </a:r>
          </a:p>
          <a:p>
            <a:pPr rtl="0"/>
            <a:r>
              <a:rPr lang="en-GB"/>
              <a:t>Architecture</a:t>
            </a:r>
          </a:p>
          <a:p>
            <a:pPr rtl="0"/>
            <a:r>
              <a:rPr lang="en-GB"/>
              <a:t>Workflow</a:t>
            </a:r>
          </a:p>
          <a:p>
            <a:pPr rtl="0"/>
            <a:r>
              <a:rPr lang="en-GB"/>
              <a:t>Summary</a:t>
            </a:r>
          </a:p>
          <a:p>
            <a:pPr rtl="0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en-GB">
                <a:solidFill>
                  <a:srgbClr val="637183"/>
                </a:solidFill>
              </a:rPr>
              <a:t>CBDC-</a:t>
            </a:r>
            <a:r>
              <a:rPr lang="en-GB" err="1">
                <a:solidFill>
                  <a:srgbClr val="637183"/>
                </a:solidFill>
              </a:rPr>
              <a:t>TokenAI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/>
          <a:lstStyle/>
          <a:p>
            <a:pPr rtl="0"/>
            <a:r>
              <a:rPr lang="en-GB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The project develops a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Deep Learning time-series prediction model</a:t>
            </a:r>
            <a:r>
              <a:rPr lang="en-GB">
                <a:ea typeface="+mn-lt"/>
                <a:cs typeface="+mn-lt"/>
              </a:rPr>
              <a:t> to estimate future UTXO transaction amounts, which are then used to determine the optimal set of token denominations. These predicted tokens are pre-created and stored in the DTSP's MariaDB instance, ensuring that </a:t>
            </a:r>
            <a:r>
              <a:rPr lang="en-GB" b="1">
                <a:solidFill>
                  <a:schemeClr val="tx1"/>
                </a:solidFill>
                <a:ea typeface="+mn-lt"/>
                <a:cs typeface="+mn-lt"/>
              </a:rPr>
              <a:t>tokens are readily available when an Off-Us transfer</a:t>
            </a:r>
            <a:r>
              <a:rPr lang="en-GB">
                <a:ea typeface="+mn-lt"/>
                <a:cs typeface="+mn-lt"/>
              </a:rPr>
              <a:t> request is initiated without facing token selection deadlock.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en-GB">
                <a:solidFill>
                  <a:srgbClr val="DAE5EF"/>
                </a:solidFill>
              </a:rPr>
              <a:t>CBDC-</a:t>
            </a:r>
            <a:r>
              <a:rPr lang="en-GB" err="1">
                <a:solidFill>
                  <a:srgbClr val="DAE5EF"/>
                </a:solidFill>
              </a:rPr>
              <a:t>TokenAI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/>
          <a:lstStyle/>
          <a:p>
            <a:pPr rtl="0"/>
            <a:r>
              <a:rPr lang="en-GB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In UTXO Off-Us Transaction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F9FA6-CF0F-AA0F-87BB-880E0493D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329B0-2680-C58D-DC52-3A56D5AD1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5</a:t>
            </a:fld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02F0E5-103F-0F73-1B7C-61C7BB5EE792}"/>
              </a:ext>
            </a:extLst>
          </p:cNvPr>
          <p:cNvGrpSpPr/>
          <p:nvPr/>
        </p:nvGrpSpPr>
        <p:grpSpPr>
          <a:xfrm>
            <a:off x="176145" y="2951959"/>
            <a:ext cx="3607841" cy="3771248"/>
            <a:chOff x="720431" y="3054013"/>
            <a:chExt cx="3607841" cy="37712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0CE06F-86F8-5D29-72E1-9E9A967F88E9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53B2C9-6D89-CD76-BF32-D89FCA68A789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6AA4A5E-5E17-5078-4D6D-8E7FED7BB2B5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10" name="Graphic 9" descr="Kafka Vector SVG Icon - SVG Repo">
              <a:extLst>
                <a:ext uri="{FF2B5EF4-FFF2-40B4-BE49-F238E27FC236}">
                  <a16:creationId xmlns:a16="http://schemas.microsoft.com/office/drawing/2014/main" id="{FD10C420-8ACB-389F-6850-C2BD3CA6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193" y="3054723"/>
              <a:ext cx="1129553" cy="1185583"/>
            </a:xfrm>
            <a:prstGeom prst="rect">
              <a:avLst/>
            </a:prstGeom>
          </p:spPr>
        </p:pic>
        <p:pic>
          <p:nvPicPr>
            <p:cNvPr id="12" name="Picture 11" descr="Mobile app icon simple from creative package Vector Image">
              <a:extLst>
                <a:ext uri="{FF2B5EF4-FFF2-40B4-BE49-F238E27FC236}">
                  <a16:creationId xmlns:a16="http://schemas.microsoft.com/office/drawing/2014/main" id="{0473A15C-236B-1916-82E5-98AFABA2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CF16FE-ECB8-E333-FD51-8E71C1AC6642}"/>
                </a:ext>
              </a:extLst>
            </p:cNvPr>
            <p:cNvCxnSpPr/>
            <p:nvPr/>
          </p:nvCxnSpPr>
          <p:spPr>
            <a:xfrm flipH="1" flipV="1">
              <a:off x="1513266" y="3906591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3F8BE10-ED90-B384-57FF-41DA3D294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941" y="3683925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C1C1A4-B463-B0AD-4E89-D436AD624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5011" y="5430180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A10A46D-B80B-47AF-3CE1-BFC39FF403E1}"/>
              </a:ext>
            </a:extLst>
          </p:cNvPr>
          <p:cNvGrpSpPr/>
          <p:nvPr/>
        </p:nvGrpSpPr>
        <p:grpSpPr>
          <a:xfrm flipH="1">
            <a:off x="8355986" y="2951958"/>
            <a:ext cx="3597141" cy="3771248"/>
            <a:chOff x="720431" y="3054013"/>
            <a:chExt cx="3607841" cy="37712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03F1C45-74C5-7765-4691-87F0BCEE27BD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96EC7CA-F696-D303-2A81-D96B6E23A256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22021A7-2E9E-1234-FEBC-15AE7F0B4BAB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2" name="Graphic 21" descr="Kafka Vector SVG Icon - SVG Repo">
              <a:extLst>
                <a:ext uri="{FF2B5EF4-FFF2-40B4-BE49-F238E27FC236}">
                  <a16:creationId xmlns:a16="http://schemas.microsoft.com/office/drawing/2014/main" id="{AE07FB04-8422-7F39-61F5-49116476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927288" y="3081937"/>
              <a:ext cx="1108656" cy="1185583"/>
            </a:xfrm>
            <a:prstGeom prst="rect">
              <a:avLst/>
            </a:prstGeom>
          </p:spPr>
        </p:pic>
        <p:pic>
          <p:nvPicPr>
            <p:cNvPr id="23" name="Picture 22" descr="Mobile app icon simple from creative package Vector Image">
              <a:extLst>
                <a:ext uri="{FF2B5EF4-FFF2-40B4-BE49-F238E27FC236}">
                  <a16:creationId xmlns:a16="http://schemas.microsoft.com/office/drawing/2014/main" id="{9DAFF79C-0F1C-28C2-CF9F-0C71D898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17811A4-D1A2-117A-840F-1FE2BF00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442" y="3906303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F6B14B6-872B-CCA6-17DF-496A2F650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687" y="3662014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7CDA16-2186-18F5-036F-59EAA4A07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8659" y="5421624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 descr="Chain Icon Vector">
            <a:extLst>
              <a:ext uri="{FF2B5EF4-FFF2-40B4-BE49-F238E27FC236}">
                <a16:creationId xmlns:a16="http://schemas.microsoft.com/office/drawing/2014/main" id="{6E1404AA-4D3B-2A76-FB96-8DA33975C2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722944"/>
            <a:ext cx="7239940" cy="4827277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8BC61A5-C353-0BC1-73A7-F80822A1EC54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5AA5D59-097D-67B9-E143-115583650B90}"/>
              </a:ext>
            </a:extLst>
          </p:cNvPr>
          <p:cNvSpPr/>
          <p:nvPr/>
        </p:nvSpPr>
        <p:spPr>
          <a:xfrm>
            <a:off x="5068993" y="2393833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98E2B98-8C0D-E24A-B6E4-DA4C52AC0F63}"/>
              </a:ext>
            </a:extLst>
          </p:cNvPr>
          <p:cNvCxnSpPr/>
          <p:nvPr/>
        </p:nvCxnSpPr>
        <p:spPr>
          <a:xfrm flipV="1">
            <a:off x="3531928" y="2103938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AF0149D-EB09-9347-772F-8AC160EB653D}"/>
              </a:ext>
            </a:extLst>
          </p:cNvPr>
          <p:cNvCxnSpPr>
            <a:cxnSpLocks/>
          </p:cNvCxnSpPr>
          <p:nvPr/>
        </p:nvCxnSpPr>
        <p:spPr>
          <a:xfrm>
            <a:off x="7252280" y="2044726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0618B30-59C5-57E7-0414-8649909ADD92}"/>
              </a:ext>
            </a:extLst>
          </p:cNvPr>
          <p:cNvSpPr/>
          <p:nvPr/>
        </p:nvSpPr>
        <p:spPr>
          <a:xfrm>
            <a:off x="5456296" y="4336814"/>
            <a:ext cx="1290696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D436EFF3-BF35-5BDD-DA9E-98BC6817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36" y="1556925"/>
            <a:ext cx="1613554" cy="836378"/>
          </a:xfrm>
        </p:spPr>
        <p:txBody>
          <a:bodyPr rtlCol="0"/>
          <a:lstStyle/>
          <a:p>
            <a:r>
              <a:rPr lang="en-GB"/>
              <a:t>NPCI</a:t>
            </a:r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70AF3670-52AF-CA2F-BA7F-26C5458BABCA}"/>
              </a:ext>
            </a:extLst>
          </p:cNvPr>
          <p:cNvSpPr txBox="1">
            <a:spLocks/>
          </p:cNvSpPr>
          <p:nvPr/>
        </p:nvSpPr>
        <p:spPr>
          <a:xfrm>
            <a:off x="1978410" y="4333992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BBC32B68-0172-04C1-2B5D-488F3CBA6E79}"/>
              </a:ext>
            </a:extLst>
          </p:cNvPr>
          <p:cNvSpPr txBox="1">
            <a:spLocks/>
          </p:cNvSpPr>
          <p:nvPr/>
        </p:nvSpPr>
        <p:spPr>
          <a:xfrm>
            <a:off x="8535373" y="4333992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9466219A-CFED-9B25-8086-BF28A704A1B1}"/>
              </a:ext>
            </a:extLst>
          </p:cNvPr>
          <p:cNvCxnSpPr/>
          <p:nvPr/>
        </p:nvCxnSpPr>
        <p:spPr>
          <a:xfrm flipV="1">
            <a:off x="1411112" y="4750739"/>
            <a:ext cx="4045183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861C205C-365E-5AFD-36C9-EC91819EB3D9}"/>
              </a:ext>
            </a:extLst>
          </p:cNvPr>
          <p:cNvCxnSpPr>
            <a:cxnSpLocks/>
          </p:cNvCxnSpPr>
          <p:nvPr/>
        </p:nvCxnSpPr>
        <p:spPr>
          <a:xfrm>
            <a:off x="6751158" y="4733023"/>
            <a:ext cx="3981348" cy="1354665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7C49B689-7E9D-539C-FFF9-0DF5E53BBA99}"/>
              </a:ext>
            </a:extLst>
          </p:cNvPr>
          <p:cNvSpPr txBox="1">
            <a:spLocks/>
          </p:cNvSpPr>
          <p:nvPr/>
        </p:nvSpPr>
        <p:spPr>
          <a:xfrm>
            <a:off x="5323467" y="395183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/>
              <a:t>DLT</a:t>
            </a:r>
            <a:endParaRPr lang="en-US" sz="600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238B3BF-C176-E0AF-4A35-F4FFBCA0BAB3}"/>
              </a:ext>
            </a:extLst>
          </p:cNvPr>
          <p:cNvSpPr txBox="1">
            <a:spLocks/>
          </p:cNvSpPr>
          <p:nvPr/>
        </p:nvSpPr>
        <p:spPr>
          <a:xfrm>
            <a:off x="180800" y="566615"/>
            <a:ext cx="260856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/>
              <a:t>Off-Us</a:t>
            </a:r>
            <a:endParaRPr lang="en-US" sz="5400"/>
          </a:p>
          <a:p>
            <a:r>
              <a:rPr lang="en-GB" sz="5400" err="1"/>
              <a:t>Txn</a:t>
            </a:r>
            <a:endParaRPr lang="en-GB" sz="540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E214D1-0496-BEB4-938C-BECFA6D458D4}"/>
              </a:ext>
            </a:extLst>
          </p:cNvPr>
          <p:cNvCxnSpPr>
            <a:cxnSpLocks/>
          </p:cNvCxnSpPr>
          <p:nvPr/>
        </p:nvCxnSpPr>
        <p:spPr>
          <a:xfrm flipH="1" flipV="1">
            <a:off x="6068151" y="986005"/>
            <a:ext cx="7184" cy="3276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4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3361F-E6CA-2425-074F-F8E19D0D4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F2B39-72B5-A658-F589-E59795E8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B77B4-4773-A02E-7C2A-ED8B7E0EB4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6</a:t>
            </a:fld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DE1A02-34DA-4FC2-C8F2-7E7D567CEC83}"/>
              </a:ext>
            </a:extLst>
          </p:cNvPr>
          <p:cNvGrpSpPr/>
          <p:nvPr/>
        </p:nvGrpSpPr>
        <p:grpSpPr>
          <a:xfrm>
            <a:off x="176145" y="2951959"/>
            <a:ext cx="3607841" cy="3771248"/>
            <a:chOff x="720431" y="3054013"/>
            <a:chExt cx="3607841" cy="37712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645AAC5-83FB-5CE7-B373-3011D8EC983B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FBAF910-7D0C-F9BC-FF90-7AF47AB90C57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A1F096-A671-5FB0-3C6C-50CD2DCBC607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10" name="Graphic 9" descr="Kafka Vector SVG Icon - SVG Repo">
              <a:extLst>
                <a:ext uri="{FF2B5EF4-FFF2-40B4-BE49-F238E27FC236}">
                  <a16:creationId xmlns:a16="http://schemas.microsoft.com/office/drawing/2014/main" id="{4BC26E32-D3E6-4701-A12A-017C74F7C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3193" y="3054723"/>
              <a:ext cx="1129553" cy="1185583"/>
            </a:xfrm>
            <a:prstGeom prst="rect">
              <a:avLst/>
            </a:prstGeom>
          </p:spPr>
        </p:pic>
        <p:pic>
          <p:nvPicPr>
            <p:cNvPr id="12" name="Picture 11" descr="Mobile app icon simple from creative package Vector Image">
              <a:extLst>
                <a:ext uri="{FF2B5EF4-FFF2-40B4-BE49-F238E27FC236}">
                  <a16:creationId xmlns:a16="http://schemas.microsoft.com/office/drawing/2014/main" id="{58FBBE29-5428-02C5-5783-F4E1F6CF8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242028-2FC2-C3EB-BCE8-3798C46381FA}"/>
                </a:ext>
              </a:extLst>
            </p:cNvPr>
            <p:cNvCxnSpPr/>
            <p:nvPr/>
          </p:nvCxnSpPr>
          <p:spPr>
            <a:xfrm flipH="1" flipV="1">
              <a:off x="1513266" y="3906591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080E39F-23DB-14D9-750B-FBE1235C3E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941" y="3683925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0D7D300-392F-105A-1450-FD2F73EEB3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5011" y="5430180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DDF194-AB00-6DDF-15F7-652CE5825FE0}"/>
              </a:ext>
            </a:extLst>
          </p:cNvPr>
          <p:cNvGrpSpPr/>
          <p:nvPr/>
        </p:nvGrpSpPr>
        <p:grpSpPr>
          <a:xfrm flipH="1">
            <a:off x="8355986" y="2951958"/>
            <a:ext cx="3597141" cy="3771248"/>
            <a:chOff x="720431" y="3054013"/>
            <a:chExt cx="3607841" cy="37712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979567-FC7C-EA79-54F7-19EAAD1A9EB9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252EE6E-5746-E429-A3CD-5AEF57DBAF0F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3AE24BE-F58C-50E0-62DC-BC3110A4773F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2" name="Graphic 21" descr="Kafka Vector SVG Icon - SVG Repo">
              <a:extLst>
                <a:ext uri="{FF2B5EF4-FFF2-40B4-BE49-F238E27FC236}">
                  <a16:creationId xmlns:a16="http://schemas.microsoft.com/office/drawing/2014/main" id="{36A6D312-34C7-9FBE-B44C-92931218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927288" y="3081937"/>
              <a:ext cx="1108656" cy="1185583"/>
            </a:xfrm>
            <a:prstGeom prst="rect">
              <a:avLst/>
            </a:prstGeom>
          </p:spPr>
        </p:pic>
        <p:pic>
          <p:nvPicPr>
            <p:cNvPr id="23" name="Picture 22" descr="Mobile app icon simple from creative package Vector Image">
              <a:extLst>
                <a:ext uri="{FF2B5EF4-FFF2-40B4-BE49-F238E27FC236}">
                  <a16:creationId xmlns:a16="http://schemas.microsoft.com/office/drawing/2014/main" id="{A70DBB2C-7D20-ABBE-222A-7492DF4DE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15682A-DE6E-AC6C-5A4A-E3805F07D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442" y="3906303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33DD97-C522-A3E2-C36E-9EC9AC194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687" y="3662014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32870EF-CD9D-A042-D3BE-C3076B190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8659" y="5421624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CAE096-2DBE-7126-1957-87C3AD08B174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93AE98B-4EAB-9220-3F27-D5D0226660A6}"/>
              </a:ext>
            </a:extLst>
          </p:cNvPr>
          <p:cNvSpPr/>
          <p:nvPr/>
        </p:nvSpPr>
        <p:spPr>
          <a:xfrm>
            <a:off x="5068993" y="2393833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262FB875-EC2F-AE85-4179-4B55B84A319A}"/>
              </a:ext>
            </a:extLst>
          </p:cNvPr>
          <p:cNvCxnSpPr/>
          <p:nvPr/>
        </p:nvCxnSpPr>
        <p:spPr>
          <a:xfrm flipV="1">
            <a:off x="3531928" y="2103938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6E73903-C713-E375-41B7-A59580554A79}"/>
              </a:ext>
            </a:extLst>
          </p:cNvPr>
          <p:cNvCxnSpPr>
            <a:cxnSpLocks/>
          </p:cNvCxnSpPr>
          <p:nvPr/>
        </p:nvCxnSpPr>
        <p:spPr>
          <a:xfrm>
            <a:off x="7252280" y="2044726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3AEF2E4A-A5CE-3C4C-AE0D-7BDE5B50E063}"/>
              </a:ext>
            </a:extLst>
          </p:cNvPr>
          <p:cNvSpPr/>
          <p:nvPr/>
        </p:nvSpPr>
        <p:spPr>
          <a:xfrm>
            <a:off x="5456296" y="4336814"/>
            <a:ext cx="1290696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93039A7-6AD7-EACC-34F2-03750DB8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936" y="1556925"/>
            <a:ext cx="1613554" cy="836378"/>
          </a:xfrm>
        </p:spPr>
        <p:txBody>
          <a:bodyPr rtlCol="0"/>
          <a:lstStyle/>
          <a:p>
            <a:r>
              <a:rPr lang="en-GB"/>
              <a:t>NPCI</a:t>
            </a:r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84275C7A-7652-C621-066F-F86A9199269E}"/>
              </a:ext>
            </a:extLst>
          </p:cNvPr>
          <p:cNvSpPr txBox="1">
            <a:spLocks/>
          </p:cNvSpPr>
          <p:nvPr/>
        </p:nvSpPr>
        <p:spPr>
          <a:xfrm>
            <a:off x="1978410" y="4333992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8DB29411-0025-B359-F6AF-88BB646C56C6}"/>
              </a:ext>
            </a:extLst>
          </p:cNvPr>
          <p:cNvSpPr txBox="1">
            <a:spLocks/>
          </p:cNvSpPr>
          <p:nvPr/>
        </p:nvSpPr>
        <p:spPr>
          <a:xfrm>
            <a:off x="8535373" y="4333992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74E766D-269B-9896-301C-5FF046EA0D14}"/>
              </a:ext>
            </a:extLst>
          </p:cNvPr>
          <p:cNvCxnSpPr/>
          <p:nvPr/>
        </p:nvCxnSpPr>
        <p:spPr>
          <a:xfrm flipV="1">
            <a:off x="1411112" y="4750739"/>
            <a:ext cx="4045183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AA576D7-A0A6-C911-02D1-C2AF938129DD}"/>
              </a:ext>
            </a:extLst>
          </p:cNvPr>
          <p:cNvSpPr/>
          <p:nvPr/>
        </p:nvSpPr>
        <p:spPr>
          <a:xfrm flipH="1">
            <a:off x="1097455" y="2198876"/>
            <a:ext cx="1465889" cy="1099671"/>
          </a:xfrm>
          <a:prstGeom prst="wedgeRoundRectCallou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b="1">
                <a:solidFill>
                  <a:schemeClr val="tx1"/>
                </a:solidFill>
              </a:rPr>
              <a:t>Lag due to Token Splitting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AA632E-7E47-C24B-CB6B-32F41CF274B6}"/>
              </a:ext>
            </a:extLst>
          </p:cNvPr>
          <p:cNvCxnSpPr>
            <a:cxnSpLocks/>
          </p:cNvCxnSpPr>
          <p:nvPr/>
        </p:nvCxnSpPr>
        <p:spPr>
          <a:xfrm flipH="1" flipV="1">
            <a:off x="6068151" y="986005"/>
            <a:ext cx="7184" cy="3276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E92E87F8-3C87-2A2A-BB97-4BF69D086A7A}"/>
              </a:ext>
            </a:extLst>
          </p:cNvPr>
          <p:cNvSpPr txBox="1">
            <a:spLocks/>
          </p:cNvSpPr>
          <p:nvPr/>
        </p:nvSpPr>
        <p:spPr>
          <a:xfrm>
            <a:off x="92877" y="322384"/>
            <a:ext cx="286256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During Peak Traffic</a:t>
            </a:r>
            <a:endParaRPr lang="en-US" sz="4000"/>
          </a:p>
        </p:txBody>
      </p:sp>
      <p:pic>
        <p:nvPicPr>
          <p:cNvPr id="11" name="Picture 10" descr="Chain Icon Vector">
            <a:extLst>
              <a:ext uri="{FF2B5EF4-FFF2-40B4-BE49-F238E27FC236}">
                <a16:creationId xmlns:a16="http://schemas.microsoft.com/office/drawing/2014/main" id="{C7C5EB53-2558-DAD3-1087-DDCBD016CD7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8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722944"/>
            <a:ext cx="7239940" cy="4827277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AECEE2AD-E738-0097-1D43-0022F62128D1}"/>
              </a:ext>
            </a:extLst>
          </p:cNvPr>
          <p:cNvSpPr txBox="1">
            <a:spLocks/>
          </p:cNvSpPr>
          <p:nvPr/>
        </p:nvSpPr>
        <p:spPr>
          <a:xfrm>
            <a:off x="5323467" y="395183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/>
              <a:t>DLT</a:t>
            </a:r>
            <a:endParaRPr lang="en-US" sz="6000"/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5B49255-D9EE-E2F3-FFCE-33813DB60C30}"/>
              </a:ext>
            </a:extLst>
          </p:cNvPr>
          <p:cNvCxnSpPr>
            <a:cxnSpLocks/>
          </p:cNvCxnSpPr>
          <p:nvPr/>
        </p:nvCxnSpPr>
        <p:spPr>
          <a:xfrm>
            <a:off x="6751158" y="4733023"/>
            <a:ext cx="3981348" cy="1354665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CCD9-C46C-E498-B2D7-F5AC7069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33315-96A2-0C3D-4671-C3F42ACAC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1720008"/>
            <a:ext cx="9806076" cy="403020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400">
                <a:ea typeface="+mn-lt"/>
                <a:cs typeface="+mn-lt"/>
              </a:rPr>
              <a:t>In an </a:t>
            </a:r>
            <a:r>
              <a:rPr lang="en-GB" sz="2400" b="1">
                <a:solidFill>
                  <a:schemeClr val="tx1"/>
                </a:solidFill>
                <a:ea typeface="+mn-lt"/>
                <a:cs typeface="+mn-lt"/>
              </a:rPr>
              <a:t>UTXO Off-Us transfer request</a:t>
            </a:r>
            <a:r>
              <a:rPr lang="en-GB" sz="2400">
                <a:ea typeface="+mn-lt"/>
                <a:cs typeface="+mn-lt"/>
              </a:rPr>
              <a:t>, the system attempts to select high-value tokens from the available pool to satisfy the transaction amount. Once selected, these tokens are marked as </a:t>
            </a:r>
            <a:r>
              <a:rPr lang="en-GB" sz="2400" b="1">
                <a:solidFill>
                  <a:schemeClr val="tx1"/>
                </a:solidFill>
                <a:ea typeface="+mn-lt"/>
                <a:cs typeface="+mn-lt"/>
              </a:rPr>
              <a:t>LOCKED</a:t>
            </a:r>
            <a:r>
              <a:rPr lang="en-GB" sz="2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GB" sz="2400">
                <a:ea typeface="+mn-lt"/>
                <a:cs typeface="+mn-lt"/>
              </a:rPr>
              <a:t>to prevent concurrent access and ensure atomicity of the transfer. However, this locking mechanism introduces a bottleneck during high-traffic times. </a:t>
            </a:r>
            <a:endParaRPr lang="en-US" sz="2400"/>
          </a:p>
          <a:p>
            <a:r>
              <a:rPr lang="en-GB" sz="2400">
                <a:ea typeface="+mn-lt"/>
                <a:cs typeface="+mn-lt"/>
              </a:rPr>
              <a:t>When multiple transactions simultaneously request high-value tokens—especially during peak loads tokens required by one transaction may already be locked by another. As a result, subsequent transactions are forced to wait until the locked tokens are released, leading to a </a:t>
            </a:r>
            <a:r>
              <a:rPr lang="en-GB" sz="2400" b="1">
                <a:solidFill>
                  <a:schemeClr val="tx1"/>
                </a:solidFill>
                <a:ea typeface="+mn-lt"/>
                <a:cs typeface="+mn-lt"/>
              </a:rPr>
              <a:t>token deadlock</a:t>
            </a:r>
            <a:r>
              <a:rPr lang="en-GB" sz="2400">
                <a:ea typeface="+mn-lt"/>
                <a:cs typeface="+mn-lt"/>
              </a:rPr>
              <a:t>. T</a:t>
            </a:r>
            <a:r>
              <a:rPr lang="en-GB" sz="2400" b="1">
                <a:ea typeface="+mn-lt"/>
                <a:cs typeface="+mn-lt"/>
              </a:rPr>
              <a:t>his </a:t>
            </a:r>
            <a:r>
              <a:rPr lang="en-GB" sz="2400">
                <a:ea typeface="+mn-lt"/>
                <a:cs typeface="+mn-lt"/>
              </a:rPr>
              <a:t>causes a</a:t>
            </a:r>
            <a:r>
              <a:rPr lang="en-GB" sz="2400" b="1">
                <a:ea typeface="+mn-lt"/>
                <a:cs typeface="+mn-lt"/>
              </a:rPr>
              <a:t> </a:t>
            </a:r>
            <a:r>
              <a:rPr lang="en-GB" sz="2400" b="1">
                <a:solidFill>
                  <a:schemeClr val="tx1"/>
                </a:solidFill>
                <a:ea typeface="+mn-lt"/>
                <a:cs typeface="+mn-lt"/>
              </a:rPr>
              <a:t>queue buildup</a:t>
            </a:r>
            <a:r>
              <a:rPr lang="en-GB" sz="2400">
                <a:ea typeface="+mn-lt"/>
                <a:cs typeface="+mn-lt"/>
              </a:rPr>
              <a:t>, where transactions are stalled, waiting for token availability. </a:t>
            </a:r>
            <a:endParaRPr lang="en-GB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5D4AD-0002-9FE9-3AD4-40AC6DB59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9B45A-6DA8-7BD7-404C-EDEEB0274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012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8C14-4A58-115B-FECE-9CAAA8676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Solution 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28C5B-484A-4CAB-475B-BC9FDDB5E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CBDC-</a:t>
            </a:r>
            <a:r>
              <a:rPr lang="en-GB" err="1"/>
              <a:t>TokenAI</a:t>
            </a:r>
            <a:r>
              <a:rPr lang="en-GB"/>
              <a:t>: An AI Agent</a:t>
            </a:r>
          </a:p>
        </p:txBody>
      </p:sp>
    </p:spTree>
    <p:extLst>
      <p:ext uri="{BB962C8B-B14F-4D97-AF65-F5344CB8AC3E}">
        <p14:creationId xmlns:p14="http://schemas.microsoft.com/office/powerpoint/2010/main" val="99640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58FB-AC0D-C82C-F5AC-AA898783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in Icon Vector">
            <a:extLst>
              <a:ext uri="{FF2B5EF4-FFF2-40B4-BE49-F238E27FC236}">
                <a16:creationId xmlns:a16="http://schemas.microsoft.com/office/drawing/2014/main" id="{8BECE5B4-FD40-BECE-12D3-4C297F6A9B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48" t="3105" r="16877" b="2544"/>
          <a:stretch>
            <a:fillRect/>
          </a:stretch>
        </p:blipFill>
        <p:spPr>
          <a:xfrm rot="2700000">
            <a:off x="3824811" y="-1524152"/>
            <a:ext cx="4646261" cy="45545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E6CF8E-1634-8438-22D4-33F5E844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CBDC-</a:t>
            </a:r>
            <a:r>
              <a:rPr lang="en-GB" err="1"/>
              <a:t>TokenAI</a:t>
            </a:r>
            <a:endParaRPr lang="en-US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CDB1-B14A-487E-9B10-D039D40B3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9</a:t>
            </a:fld>
            <a:endParaRPr lang="en-GB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ABF5DC-F942-1A5C-8BC1-917189C7E74F}"/>
              </a:ext>
            </a:extLst>
          </p:cNvPr>
          <p:cNvGrpSpPr/>
          <p:nvPr/>
        </p:nvGrpSpPr>
        <p:grpSpPr>
          <a:xfrm>
            <a:off x="176145" y="2951959"/>
            <a:ext cx="3607841" cy="3771248"/>
            <a:chOff x="720431" y="3054013"/>
            <a:chExt cx="3607841" cy="377124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10CEC50-F00D-0CB7-ED16-78463B9A0DA3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D6CD22E-7FFD-57BC-6E3E-3DF2B08E2C5E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1677226-951A-9DB6-9A46-7792F794F8BB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10" name="Graphic 9" descr="Kafka Vector SVG Icon - SVG Repo">
              <a:extLst>
                <a:ext uri="{FF2B5EF4-FFF2-40B4-BE49-F238E27FC236}">
                  <a16:creationId xmlns:a16="http://schemas.microsoft.com/office/drawing/2014/main" id="{DBCC627A-1695-D90D-8383-020830D5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193" y="3054723"/>
              <a:ext cx="1129553" cy="1185583"/>
            </a:xfrm>
            <a:prstGeom prst="rect">
              <a:avLst/>
            </a:prstGeom>
          </p:spPr>
        </p:pic>
        <p:pic>
          <p:nvPicPr>
            <p:cNvPr id="12" name="Picture 11" descr="Mobile app icon simple from creative package Vector Image">
              <a:extLst>
                <a:ext uri="{FF2B5EF4-FFF2-40B4-BE49-F238E27FC236}">
                  <a16:creationId xmlns:a16="http://schemas.microsoft.com/office/drawing/2014/main" id="{D814D509-8CFA-5153-C11C-B31CFDD3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1C777D7-C6D0-166B-4ED1-C468A01A0248}"/>
                </a:ext>
              </a:extLst>
            </p:cNvPr>
            <p:cNvCxnSpPr/>
            <p:nvPr/>
          </p:nvCxnSpPr>
          <p:spPr>
            <a:xfrm flipH="1" flipV="1">
              <a:off x="1513266" y="3906591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1FF8301-6525-D732-2BA4-309AD088D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941" y="3683925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9A712D-71D3-E2FA-B989-699A37FBF8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15011" y="5430180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EDAAC8-6842-F90C-1AD2-C99C0D8DACE7}"/>
              </a:ext>
            </a:extLst>
          </p:cNvPr>
          <p:cNvGrpSpPr/>
          <p:nvPr/>
        </p:nvGrpSpPr>
        <p:grpSpPr>
          <a:xfrm flipH="1">
            <a:off x="8355986" y="2951958"/>
            <a:ext cx="3597141" cy="3771248"/>
            <a:chOff x="720431" y="3054013"/>
            <a:chExt cx="3607841" cy="37712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123152E-452A-5D19-AE9F-F3604D3EBBC6}"/>
                </a:ext>
              </a:extLst>
            </p:cNvPr>
            <p:cNvSpPr/>
            <p:nvPr/>
          </p:nvSpPr>
          <p:spPr>
            <a:xfrm>
              <a:off x="720431" y="3054013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BDD9BBF-2CA7-E44F-8F0A-2341F02BBF72}"/>
                </a:ext>
              </a:extLst>
            </p:cNvPr>
            <p:cNvSpPr/>
            <p:nvPr/>
          </p:nvSpPr>
          <p:spPr>
            <a:xfrm>
              <a:off x="851249" y="4591858"/>
              <a:ext cx="1369670" cy="839164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8270DE8-92B6-79A5-99DF-8A71AD1A9A91}"/>
                </a:ext>
              </a:extLst>
            </p:cNvPr>
            <p:cNvSpPr/>
            <p:nvPr/>
          </p:nvSpPr>
          <p:spPr>
            <a:xfrm>
              <a:off x="2720390" y="3224740"/>
              <a:ext cx="1369670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2" name="Graphic 21" descr="Kafka Vector SVG Icon - SVG Repo">
              <a:extLst>
                <a:ext uri="{FF2B5EF4-FFF2-40B4-BE49-F238E27FC236}">
                  <a16:creationId xmlns:a16="http://schemas.microsoft.com/office/drawing/2014/main" id="{4872A414-FF94-0330-1F19-BD7091B27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927288" y="3081937"/>
              <a:ext cx="1108656" cy="1185583"/>
            </a:xfrm>
            <a:prstGeom prst="rect">
              <a:avLst/>
            </a:prstGeom>
          </p:spPr>
        </p:pic>
        <p:pic>
          <p:nvPicPr>
            <p:cNvPr id="23" name="Picture 22" descr="Mobile app icon simple from creative package Vector Image">
              <a:extLst>
                <a:ext uri="{FF2B5EF4-FFF2-40B4-BE49-F238E27FC236}">
                  <a16:creationId xmlns:a16="http://schemas.microsoft.com/office/drawing/2014/main" id="{F0292475-FBB3-269F-965F-F3BC56F1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1115744" y="5794678"/>
              <a:ext cx="829302" cy="1030583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27BC742-9A15-DA57-77F0-68680B0BE6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6442" y="3906303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9B7B26-31CA-E50A-B278-DB0336530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687" y="3662014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F52CCAE-E876-177B-87D1-5092D46ECD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8659" y="5421624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90619-F1CF-5691-C430-8A995D0D5837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297031C-6172-1862-615C-646B1611955C}"/>
              </a:ext>
            </a:extLst>
          </p:cNvPr>
          <p:cNvSpPr/>
          <p:nvPr/>
        </p:nvSpPr>
        <p:spPr>
          <a:xfrm>
            <a:off x="5083595" y="2375719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C847123-F68B-6FA5-6EF6-4856A7E7C64F}"/>
              </a:ext>
            </a:extLst>
          </p:cNvPr>
          <p:cNvCxnSpPr/>
          <p:nvPr/>
        </p:nvCxnSpPr>
        <p:spPr>
          <a:xfrm flipV="1">
            <a:off x="3531928" y="2103938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E260A17-4E30-D1B3-4B15-05BD6C8728B3}"/>
              </a:ext>
            </a:extLst>
          </p:cNvPr>
          <p:cNvCxnSpPr>
            <a:cxnSpLocks/>
          </p:cNvCxnSpPr>
          <p:nvPr/>
        </p:nvCxnSpPr>
        <p:spPr>
          <a:xfrm>
            <a:off x="7252280" y="2044726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48D2F5D-14C9-F370-62C7-2A98E74D4B83}"/>
              </a:ext>
            </a:extLst>
          </p:cNvPr>
          <p:cNvSpPr/>
          <p:nvPr/>
        </p:nvSpPr>
        <p:spPr>
          <a:xfrm>
            <a:off x="5456296" y="4336814"/>
            <a:ext cx="1290696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380E422-9F24-F1CB-E2A9-7162FD71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372" y="1544910"/>
            <a:ext cx="1613554" cy="836378"/>
          </a:xfrm>
        </p:spPr>
        <p:txBody>
          <a:bodyPr rtlCol="0"/>
          <a:lstStyle/>
          <a:p>
            <a:r>
              <a:rPr lang="en-GB"/>
              <a:t>NPCI</a:t>
            </a:r>
            <a:endParaRPr lang="en-US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1814921-D3E6-EE29-B528-DA15CDC327F8}"/>
              </a:ext>
            </a:extLst>
          </p:cNvPr>
          <p:cNvSpPr txBox="1">
            <a:spLocks/>
          </p:cNvSpPr>
          <p:nvPr/>
        </p:nvSpPr>
        <p:spPr>
          <a:xfrm>
            <a:off x="2041255" y="4593229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CF822482-C466-EB32-D3D4-B79EC127180F}"/>
              </a:ext>
            </a:extLst>
          </p:cNvPr>
          <p:cNvSpPr txBox="1">
            <a:spLocks/>
          </p:cNvSpPr>
          <p:nvPr/>
        </p:nvSpPr>
        <p:spPr>
          <a:xfrm>
            <a:off x="8598218" y="4593229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3166B346-7C0A-BA23-D33A-FA836E154158}"/>
              </a:ext>
            </a:extLst>
          </p:cNvPr>
          <p:cNvCxnSpPr/>
          <p:nvPr/>
        </p:nvCxnSpPr>
        <p:spPr>
          <a:xfrm flipV="1">
            <a:off x="1411112" y="4750739"/>
            <a:ext cx="4045183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260F11A9-26F0-5EF5-67F8-E00FF1FF73C8}"/>
              </a:ext>
            </a:extLst>
          </p:cNvPr>
          <p:cNvCxnSpPr>
            <a:cxnSpLocks/>
          </p:cNvCxnSpPr>
          <p:nvPr/>
        </p:nvCxnSpPr>
        <p:spPr>
          <a:xfrm>
            <a:off x="6745111" y="4750740"/>
            <a:ext cx="4004486" cy="1354665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66085F-5D1D-3922-40E6-C624F45D8AAA}"/>
              </a:ext>
            </a:extLst>
          </p:cNvPr>
          <p:cNvCxnSpPr>
            <a:cxnSpLocks/>
          </p:cNvCxnSpPr>
          <p:nvPr/>
        </p:nvCxnSpPr>
        <p:spPr>
          <a:xfrm flipH="1" flipV="1">
            <a:off x="6068151" y="986005"/>
            <a:ext cx="7184" cy="3276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3BF8EF0-3232-F7D8-0E43-3F8BF01013D0}"/>
              </a:ext>
            </a:extLst>
          </p:cNvPr>
          <p:cNvSpPr txBox="1">
            <a:spLocks/>
          </p:cNvSpPr>
          <p:nvPr/>
        </p:nvSpPr>
        <p:spPr>
          <a:xfrm>
            <a:off x="101636" y="397444"/>
            <a:ext cx="2871428" cy="17154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err="1"/>
              <a:t>TokenAI</a:t>
            </a:r>
            <a:endParaRPr lang="en-US"/>
          </a:p>
          <a:p>
            <a:r>
              <a:rPr lang="en-GB" sz="4000"/>
              <a:t>Pre-splits tokens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9583C41-9CCA-8FC3-FB9A-FE3FEE3C2318}"/>
              </a:ext>
            </a:extLst>
          </p:cNvPr>
          <p:cNvSpPr txBox="1">
            <a:spLocks/>
          </p:cNvSpPr>
          <p:nvPr/>
        </p:nvSpPr>
        <p:spPr>
          <a:xfrm>
            <a:off x="5323467" y="395183"/>
            <a:ext cx="1613554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/>
              <a:t>DLT</a:t>
            </a:r>
            <a:endParaRPr lang="en-US" sz="6000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85C39593-6EE7-CE03-021D-F0BB10C81212}"/>
              </a:ext>
            </a:extLst>
          </p:cNvPr>
          <p:cNvSpPr/>
          <p:nvPr/>
        </p:nvSpPr>
        <p:spPr>
          <a:xfrm>
            <a:off x="2136130" y="4140379"/>
            <a:ext cx="1519195" cy="451610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 err="1">
                <a:solidFill>
                  <a:schemeClr val="tx1"/>
                </a:solidFill>
              </a:rPr>
              <a:t>TokenAI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27" name="Rectangle: Diagonal Corners Snipped 26">
            <a:extLst>
              <a:ext uri="{FF2B5EF4-FFF2-40B4-BE49-F238E27FC236}">
                <a16:creationId xmlns:a16="http://schemas.microsoft.com/office/drawing/2014/main" id="{14F4AE1F-B4DE-91FF-9C74-78E1F0A9F914}"/>
              </a:ext>
            </a:extLst>
          </p:cNvPr>
          <p:cNvSpPr/>
          <p:nvPr/>
        </p:nvSpPr>
        <p:spPr>
          <a:xfrm>
            <a:off x="8522790" y="4140379"/>
            <a:ext cx="1582040" cy="451610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2800" b="1" err="1">
                <a:solidFill>
                  <a:schemeClr val="tx1"/>
                </a:solidFill>
              </a:rPr>
              <a:t>TokenAI</a:t>
            </a:r>
            <a:endParaRPr lang="en-US" sz="2800" b="1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561055-2D73-16A0-8DE6-F757605ED0EA}"/>
              </a:ext>
            </a:extLst>
          </p:cNvPr>
          <p:cNvCxnSpPr>
            <a:cxnSpLocks/>
          </p:cNvCxnSpPr>
          <p:nvPr/>
        </p:nvCxnSpPr>
        <p:spPr>
          <a:xfrm flipV="1">
            <a:off x="2728819" y="3967676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E90A139-60C8-AD3E-5DA4-23763050CF62}"/>
              </a:ext>
            </a:extLst>
          </p:cNvPr>
          <p:cNvCxnSpPr>
            <a:cxnSpLocks/>
          </p:cNvCxnSpPr>
          <p:nvPr/>
        </p:nvCxnSpPr>
        <p:spPr>
          <a:xfrm>
            <a:off x="2926130" y="3955242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C8BF4DE-2B23-E359-C034-B74257C14525}"/>
              </a:ext>
            </a:extLst>
          </p:cNvPr>
          <p:cNvCxnSpPr>
            <a:cxnSpLocks/>
          </p:cNvCxnSpPr>
          <p:nvPr/>
        </p:nvCxnSpPr>
        <p:spPr>
          <a:xfrm flipV="1">
            <a:off x="9155905" y="3965490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0CF0BF-F398-F3A8-42CA-970741C0F17B}"/>
              </a:ext>
            </a:extLst>
          </p:cNvPr>
          <p:cNvCxnSpPr>
            <a:cxnSpLocks/>
          </p:cNvCxnSpPr>
          <p:nvPr/>
        </p:nvCxnSpPr>
        <p:spPr>
          <a:xfrm>
            <a:off x="9370936" y="3953056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846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1176D5-513E-4E73-98C9-4CEA832F576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19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CBDC-TokenAI</vt:lpstr>
      <vt:lpstr>Agenda</vt:lpstr>
      <vt:lpstr>Introduction</vt:lpstr>
      <vt:lpstr>Problem</vt:lpstr>
      <vt:lpstr>NPCI</vt:lpstr>
      <vt:lpstr>NPCI</vt:lpstr>
      <vt:lpstr>Problem Statement</vt:lpstr>
      <vt:lpstr>Solution </vt:lpstr>
      <vt:lpstr>NPCI</vt:lpstr>
      <vt:lpstr>An Agentic AI Solution</vt:lpstr>
      <vt:lpstr>Architecture</vt:lpstr>
      <vt:lpstr>PowerPoint Presentation</vt:lpstr>
      <vt:lpstr>Workflow</vt:lpstr>
      <vt:lpstr>Lag-Llama Inference and Training</vt:lpstr>
      <vt:lpstr>PowerPoint Presentation</vt:lpstr>
      <vt:lpstr>PowerPoint Presentation</vt:lpstr>
      <vt:lpstr>PowerPoint Presentation</vt:lpstr>
      <vt:lpstr>Summary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38</cp:revision>
  <dcterms:created xsi:type="dcterms:W3CDTF">2025-05-31T16:26:29Z</dcterms:created>
  <dcterms:modified xsi:type="dcterms:W3CDTF">2025-06-27T16:11:28Z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